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5" r:id="rId5"/>
    <p:sldMasterId id="2147483677" r:id="rId6"/>
    <p:sldMasterId id="2147483679" r:id="rId7"/>
    <p:sldMasterId id="2147483682" r:id="rId8"/>
    <p:sldMasterId id="2147483699" r:id="rId9"/>
  </p:sldMasterIdLst>
  <p:notesMasterIdLst>
    <p:notesMasterId r:id="rId21"/>
  </p:notesMasterIdLst>
  <p:sldIdLst>
    <p:sldId id="364" r:id="rId10"/>
    <p:sldId id="257" r:id="rId11"/>
    <p:sldId id="403" r:id="rId12"/>
    <p:sldId id="375" r:id="rId13"/>
    <p:sldId id="409" r:id="rId14"/>
    <p:sldId id="410" r:id="rId15"/>
    <p:sldId id="404" r:id="rId16"/>
    <p:sldId id="411" r:id="rId17"/>
    <p:sldId id="412" r:id="rId18"/>
    <p:sldId id="413" r:id="rId19"/>
    <p:sldId id="414" r:id="rId20"/>
  </p:sldIdLst>
  <p:sldSz cx="9906000" cy="6858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12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3"/>
    <a:srgbClr val="ECF0F8"/>
    <a:srgbClr val="7C91CB"/>
    <a:srgbClr val="FE5270"/>
    <a:srgbClr val="FF536F"/>
    <a:srgbClr val="B379B5"/>
    <a:srgbClr val="F9931B"/>
    <a:srgbClr val="4FB8E7"/>
    <a:srgbClr val="B0D333"/>
    <a:srgbClr val="ED69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611B81-DE20-1165-270A-4E97C1793949}" v="73" dt="2025-04-23T14:33:26.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6" autoAdjust="0"/>
    <p:restoredTop sz="94660"/>
  </p:normalViewPr>
  <p:slideViewPr>
    <p:cSldViewPr snapToGrid="0" showGuides="1">
      <p:cViewPr varScale="1">
        <p:scale>
          <a:sx n="161" d="100"/>
          <a:sy n="161" d="100"/>
        </p:scale>
        <p:origin x="1368" y="144"/>
      </p:cViewPr>
      <p:guideLst>
        <p:guide pos="312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010" tIns="45505" rIns="91010" bIns="45505" rtlCol="0"/>
          <a:lstStyle>
            <a:lvl1pPr algn="l">
              <a:defRPr sz="1200"/>
            </a:lvl1pPr>
          </a:lstStyle>
          <a:p>
            <a:endParaRPr lang="en-GB" dirty="0"/>
          </a:p>
        </p:txBody>
      </p:sp>
      <p:sp>
        <p:nvSpPr>
          <p:cNvPr id="3" name="Date Placeholder 2"/>
          <p:cNvSpPr>
            <a:spLocks noGrp="1"/>
          </p:cNvSpPr>
          <p:nvPr>
            <p:ph type="dt" idx="1"/>
          </p:nvPr>
        </p:nvSpPr>
        <p:spPr>
          <a:xfrm>
            <a:off x="3848645" y="0"/>
            <a:ext cx="2944283" cy="498295"/>
          </a:xfrm>
          <a:prstGeom prst="rect">
            <a:avLst/>
          </a:prstGeom>
        </p:spPr>
        <p:txBody>
          <a:bodyPr vert="horz" lIns="91010" tIns="45505" rIns="91010" bIns="45505" rtlCol="0"/>
          <a:lstStyle>
            <a:lvl1pPr algn="r">
              <a:defRPr sz="1200"/>
            </a:lvl1pPr>
          </a:lstStyle>
          <a:p>
            <a:fld id="{2F869A5D-517E-4617-AA79-23D9231C5450}" type="datetimeFigureOut">
              <a:rPr lang="en-GB" smtClean="0"/>
              <a:t>07/09/2026</a:t>
            </a:fld>
            <a:endParaRPr lang="en-GB" dirty="0"/>
          </a:p>
        </p:txBody>
      </p:sp>
      <p:sp>
        <p:nvSpPr>
          <p:cNvPr id="4" name="Slide Image Placeholder 3"/>
          <p:cNvSpPr>
            <a:spLocks noGrp="1" noRot="1" noChangeAspect="1"/>
          </p:cNvSpPr>
          <p:nvPr>
            <p:ph type="sldImg" idx="2"/>
          </p:nvPr>
        </p:nvSpPr>
        <p:spPr>
          <a:xfrm>
            <a:off x="976313" y="1241425"/>
            <a:ext cx="4841875" cy="3352800"/>
          </a:xfrm>
          <a:prstGeom prst="rect">
            <a:avLst/>
          </a:prstGeom>
          <a:noFill/>
          <a:ln w="12700">
            <a:solidFill>
              <a:prstClr val="black"/>
            </a:solidFill>
          </a:ln>
        </p:spPr>
        <p:txBody>
          <a:bodyPr vert="horz" lIns="91010" tIns="45505" rIns="91010" bIns="45505" rtlCol="0" anchor="ctr"/>
          <a:lstStyle/>
          <a:p>
            <a:endParaRPr lang="en-GB" dirty="0"/>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010" tIns="45505" rIns="91010" bIns="4550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010" tIns="45505" rIns="91010" bIns="45505"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010" tIns="45505" rIns="91010" bIns="45505" rtlCol="0" anchor="b"/>
          <a:lstStyle>
            <a:lvl1pPr algn="r">
              <a:defRPr sz="1200"/>
            </a:lvl1pPr>
          </a:lstStyle>
          <a:p>
            <a:fld id="{97D473BE-704F-46FB-B91C-8E1C583F8B89}" type="slidenum">
              <a:rPr lang="en-GB" smtClean="0"/>
              <a:t>‹#›</a:t>
            </a:fld>
            <a:endParaRPr lang="en-GB" dirty="0"/>
          </a:p>
        </p:txBody>
      </p:sp>
    </p:spTree>
    <p:extLst>
      <p:ext uri="{BB962C8B-B14F-4D97-AF65-F5344CB8AC3E}">
        <p14:creationId xmlns:p14="http://schemas.microsoft.com/office/powerpoint/2010/main" val="2320249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97045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45957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81038" y="1825625"/>
            <a:ext cx="8543925"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102715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6275" y="1709738"/>
            <a:ext cx="8543925"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76275" y="4589463"/>
            <a:ext cx="854392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62454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81038" y="1825625"/>
            <a:ext cx="4195762"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29200" y="1825625"/>
            <a:ext cx="4195763"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676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625" y="365125"/>
            <a:ext cx="8543925"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682625" y="1681163"/>
            <a:ext cx="419100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625" y="2505075"/>
            <a:ext cx="419100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14913" y="1681163"/>
            <a:ext cx="42116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6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8" name="Footer Placeholder 7"/>
          <p:cNvSpPr>
            <a:spLocks noGrp="1"/>
          </p:cNvSpPr>
          <p:nvPr>
            <p:ph type="ftr" sz="quarter" idx="11"/>
          </p:nvPr>
        </p:nvSpPr>
        <p:spPr>
          <a:xfrm>
            <a:off x="3281363" y="6356350"/>
            <a:ext cx="3343275"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233220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4" name="Footer Placeholder 3"/>
          <p:cNvSpPr>
            <a:spLocks noGrp="1"/>
          </p:cNvSpPr>
          <p:nvPr>
            <p:ph type="ftr" sz="quarter" idx="11"/>
          </p:nvPr>
        </p:nvSpPr>
        <p:spPr>
          <a:xfrm>
            <a:off x="3281363" y="6356350"/>
            <a:ext cx="3343275"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988329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3" name="Footer Placeholder 2"/>
          <p:cNvSpPr>
            <a:spLocks noGrp="1"/>
          </p:cNvSpPr>
          <p:nvPr>
            <p:ph type="ftr" sz="quarter" idx="11"/>
          </p:nvPr>
        </p:nvSpPr>
        <p:spPr>
          <a:xfrm>
            <a:off x="3281363" y="6356350"/>
            <a:ext cx="3343275"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742035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4211638" y="987425"/>
            <a:ext cx="501491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180752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4211638" y="987425"/>
            <a:ext cx="5014912"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496868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81038" y="1825625"/>
            <a:ext cx="8543925"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489330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9775" y="365125"/>
            <a:ext cx="2135188"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1038" y="365125"/>
            <a:ext cx="6256337"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07/09/2026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578468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Tree>
    <p:extLst>
      <p:ext uri="{BB962C8B-B14F-4D97-AF65-F5344CB8AC3E}">
        <p14:creationId xmlns:p14="http://schemas.microsoft.com/office/powerpoint/2010/main" val="390481189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477672" y="6506478"/>
            <a:ext cx="8933028" cy="365125"/>
          </a:xfrm>
        </p:spPr>
        <p:txBody>
          <a:bodyPr/>
          <a:lstStyle>
            <a:lvl1pPr>
              <a:defRPr sz="1400"/>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253581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3783398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a:prstGeom prst="rect">
            <a:avLst/>
          </a:prstGeo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810046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580579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99926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3F041E-57E1-42F7-9D19-CFD98D9B984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477073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3F041E-57E1-42F7-9D19-CFD98D9B984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0791591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3F041E-57E1-42F7-9D19-CFD98D9B9849}"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396589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3F041E-57E1-42F7-9D19-CFD98D9B9849}"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8559469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3F041E-57E1-42F7-9D19-CFD98D9B9849}"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6612732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280304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060318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065007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2552767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6.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272304832"/>
      </p:ext>
    </p:extLst>
  </p:cSld>
  <p:clrMap bg1="lt1" tx1="dk1" bg2="lt2" tx2="dk2" accent1="accent1" accent2="accent2" accent3="accent3" accent4="accent4" accent5="accent5" accent6="accent6" hlink="hlink" folHlink="folHlink"/>
  <p:sldLayoutIdLst>
    <p:sldLayoutId id="2147483673"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249995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7" name="Rectangle 26"/>
          <p:cNvSpPr/>
          <p:nvPr userDrawn="1"/>
        </p:nvSpPr>
        <p:spPr>
          <a:xfrm>
            <a:off x="-1" y="0"/>
            <a:ext cx="9906001" cy="1695450"/>
          </a:xfrm>
          <a:prstGeom prst="rect">
            <a:avLst/>
          </a:prstGeom>
          <a:solidFill>
            <a:srgbClr val="00929F">
              <a:alpha val="1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8" name="Freeform: Shape 24"/>
          <p:cNvSpPr/>
          <p:nvPr userDrawn="1"/>
        </p:nvSpPr>
        <p:spPr>
          <a:xfrm>
            <a:off x="-495301" y="1163488"/>
            <a:ext cx="10896600" cy="695325"/>
          </a:xfrm>
          <a:custGeom>
            <a:avLst/>
            <a:gdLst>
              <a:gd name="connsiteX0" fmla="*/ 0 w 10536072"/>
              <a:gd name="connsiteY0" fmla="*/ 122830 h 648269"/>
              <a:gd name="connsiteX1" fmla="*/ 10536072 w 10536072"/>
              <a:gd name="connsiteY1" fmla="*/ 0 h 648269"/>
              <a:gd name="connsiteX2" fmla="*/ 10522424 w 10536072"/>
              <a:gd name="connsiteY2" fmla="*/ 580030 h 648269"/>
              <a:gd name="connsiteX3" fmla="*/ 6824 w 10536072"/>
              <a:gd name="connsiteY3" fmla="*/ 648269 h 648269"/>
              <a:gd name="connsiteX4" fmla="*/ 0 w 10536072"/>
              <a:gd name="connsiteY4" fmla="*/ 122830 h 648269"/>
              <a:gd name="connsiteX0" fmla="*/ 88752 w 10529289"/>
              <a:gd name="connsiteY0" fmla="*/ 107912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107912 h 648269"/>
              <a:gd name="connsiteX0" fmla="*/ 88752 w 10529289"/>
              <a:gd name="connsiteY0" fmla="*/ 70619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70619 h 648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9289" h="648269">
                <a:moveTo>
                  <a:pt x="88752" y="70619"/>
                </a:moveTo>
                <a:lnTo>
                  <a:pt x="10529289" y="0"/>
                </a:lnTo>
                <a:lnTo>
                  <a:pt x="10515641" y="580030"/>
                </a:lnTo>
                <a:lnTo>
                  <a:pt x="41" y="648269"/>
                </a:lnTo>
                <a:cubicBezTo>
                  <a:pt x="-2234" y="473123"/>
                  <a:pt x="91027" y="245765"/>
                  <a:pt x="88752" y="70619"/>
                </a:cubicBezTo>
                <a:close/>
              </a:path>
            </a:pathLst>
          </a:custGeom>
          <a:solidFill>
            <a:srgbClr val="1D3A6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9" name="Freeform: Shape 23"/>
          <p:cNvSpPr/>
          <p:nvPr userDrawn="1"/>
        </p:nvSpPr>
        <p:spPr>
          <a:xfrm>
            <a:off x="-495301" y="642767"/>
            <a:ext cx="5587365" cy="722630"/>
          </a:xfrm>
          <a:custGeom>
            <a:avLst/>
            <a:gdLst>
              <a:gd name="connsiteX0" fmla="*/ 27296 w 4189863"/>
              <a:gd name="connsiteY0" fmla="*/ 47767 h 689212"/>
              <a:gd name="connsiteX1" fmla="*/ 4060209 w 4189863"/>
              <a:gd name="connsiteY1" fmla="*/ 0 h 689212"/>
              <a:gd name="connsiteX2" fmla="*/ 4189863 w 4189863"/>
              <a:gd name="connsiteY2" fmla="*/ 689212 h 689212"/>
              <a:gd name="connsiteX3" fmla="*/ 0 w 4189863"/>
              <a:gd name="connsiteY3" fmla="*/ 627797 h 689212"/>
              <a:gd name="connsiteX4" fmla="*/ 27296 w 4189863"/>
              <a:gd name="connsiteY4" fmla="*/ 47767 h 689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9863" h="689212">
                <a:moveTo>
                  <a:pt x="27296" y="47767"/>
                </a:moveTo>
                <a:lnTo>
                  <a:pt x="4060209" y="0"/>
                </a:lnTo>
                <a:lnTo>
                  <a:pt x="4189863" y="689212"/>
                </a:lnTo>
                <a:lnTo>
                  <a:pt x="0" y="627797"/>
                </a:lnTo>
                <a:lnTo>
                  <a:pt x="27296" y="47767"/>
                </a:lnTo>
                <a:close/>
              </a:path>
            </a:pathLst>
          </a:custGeom>
          <a:solidFill>
            <a:srgbClr val="00929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graphicFrame>
        <p:nvGraphicFramePr>
          <p:cNvPr id="3" name="Table 2"/>
          <p:cNvGraphicFramePr>
            <a:graphicFrameLocks noGrp="1"/>
          </p:cNvGraphicFramePr>
          <p:nvPr userDrawn="1"/>
        </p:nvGraphicFramePr>
        <p:xfrm>
          <a:off x="23432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4" name="Rectangle 3"/>
          <p:cNvSpPr/>
          <p:nvPr userDrawn="1"/>
        </p:nvSpPr>
        <p:spPr>
          <a:xfrm>
            <a:off x="169929" y="1311240"/>
            <a:ext cx="4065793" cy="490006"/>
          </a:xfrm>
          <a:prstGeom prst="rect">
            <a:avLst/>
          </a:prstGeom>
        </p:spPr>
        <p:txBody>
          <a:bodyPr wrap="none">
            <a:spAutoFit/>
          </a:bodyPr>
          <a:lstStyle/>
          <a:p>
            <a:pPr>
              <a:lnSpc>
                <a:spcPct val="115000"/>
              </a:lnSpc>
              <a:spcAft>
                <a:spcPts val="1000"/>
              </a:spcAft>
            </a:pPr>
            <a:r>
              <a:rPr lang="en-GB" sz="2400" dirty="0">
                <a:solidFill>
                  <a:srgbClr val="FFFFFF"/>
                </a:solidFill>
                <a:effectLst/>
                <a:latin typeface="Bariol Bold" panose="02000506040000020003" pitchFamily="50" charset="0"/>
                <a:ea typeface="Calibri" panose="020F0502020204030204" pitchFamily="34" charset="0"/>
                <a:cs typeface="Times New Roman" panose="02020603050405020304" pitchFamily="18" charset="0"/>
              </a:rPr>
              <a:t>Reasoning and Problem Solving</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p:cNvGraphicFramePr>
            <a:graphicFrameLocks noGrp="1"/>
          </p:cNvGraphicFramePr>
          <p:nvPr userDrawn="1"/>
        </p:nvGraphicFramePr>
        <p:xfrm>
          <a:off x="509206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8"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
        <p:nvSpPr>
          <p:cNvPr id="9" name="TextBox 8"/>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3509363968"/>
      </p:ext>
    </p:extLst>
  </p:cSld>
  <p:clrMap bg1="lt1" tx1="dk1" bg2="lt2" tx2="dk2" accent1="accent1" accent2="accent2" accent3="accent3" accent4="accent4" accent5="accent5" accent6="accent6" hlink="hlink" folHlink="folHlink"/>
  <p:sldLayoutIdLst>
    <p:sldLayoutId id="214748367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12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638036800"/>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5"/>
          <p:cNvSpPr>
            <a:spLocks noGrp="1"/>
          </p:cNvSpPr>
          <p:nvPr>
            <p:ph type="sldNum" sz="quarter" idx="4"/>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760564177"/>
      </p:ext>
    </p:extLst>
  </p:cSld>
  <p:clrMap bg1="lt1" tx1="dk1" bg2="lt2" tx2="dk2" accent1="accent1" accent2="accent2" accent3="accent3" accent4="accent4" accent5="accent5" accent6="accent6" hlink="hlink" folHlink="folHlink"/>
  <p:sldLayoutIdLst>
    <p:sldLayoutId id="2147483683" r:id="rId1"/>
    <p:sldLayoutId id="21474836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F041E-57E1-42F7-9D19-CFD98D9B9849}" type="datetimeFigureOut">
              <a:rPr lang="en-GB" smtClean="0"/>
              <a:t>07/09/2026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3501F9-7DBA-45ED-AF96-2D1A8722AC8E}" type="slidenum">
              <a:rPr lang="en-GB" smtClean="0"/>
              <a:t>‹#›</a:t>
            </a:fld>
            <a:endParaRPr lang="en-GB"/>
          </a:p>
        </p:txBody>
      </p:sp>
    </p:spTree>
    <p:extLst>
      <p:ext uri="{BB962C8B-B14F-4D97-AF65-F5344CB8AC3E}">
        <p14:creationId xmlns:p14="http://schemas.microsoft.com/office/powerpoint/2010/main" val="366663448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04FE24D-0A43-7609-118C-D50D090DDCFA}"/>
              </a:ext>
            </a:extLst>
          </p:cNvPr>
          <p:cNvGrpSpPr/>
          <p:nvPr/>
        </p:nvGrpSpPr>
        <p:grpSpPr>
          <a:xfrm>
            <a:off x="0" y="0"/>
            <a:ext cx="9906458" cy="6858000"/>
            <a:chOff x="0" y="0"/>
            <a:chExt cx="9906458" cy="6858000"/>
          </a:xfrm>
        </p:grpSpPr>
        <p:pic>
          <p:nvPicPr>
            <p:cNvPr id="4" name="Picture 3" descr="A picture containing text, screenshot, font, logo&#10;&#10;Description automatically generated">
              <a:extLst>
                <a:ext uri="{FF2B5EF4-FFF2-40B4-BE49-F238E27FC236}">
                  <a16:creationId xmlns:a16="http://schemas.microsoft.com/office/drawing/2014/main" id="{249E0D13-8375-9C5E-6E60-056570094E2B}"/>
                </a:ext>
              </a:extLst>
            </p:cNvPr>
            <p:cNvPicPr>
              <a:picLocks noChangeAspect="1"/>
            </p:cNvPicPr>
            <p:nvPr/>
          </p:nvPicPr>
          <p:blipFill rotWithShape="1">
            <a:blip r:embed="rId2">
              <a:extLst>
                <a:ext uri="{28A0092B-C50C-407E-A947-70E740481C1C}">
                  <a14:useLocalDpi xmlns:a14="http://schemas.microsoft.com/office/drawing/2010/main" val="0"/>
                </a:ext>
              </a:extLst>
            </a:blip>
            <a:srcRect t="2034"/>
            <a:stretch/>
          </p:blipFill>
          <p:spPr>
            <a:xfrm>
              <a:off x="0" y="0"/>
              <a:ext cx="9906458" cy="6858000"/>
            </a:xfrm>
            <a:prstGeom prst="rect">
              <a:avLst/>
            </a:prstGeom>
          </p:spPr>
        </p:pic>
        <p:sp>
          <p:nvSpPr>
            <p:cNvPr id="2" name="Rectangle 1">
              <a:extLst>
                <a:ext uri="{FF2B5EF4-FFF2-40B4-BE49-F238E27FC236}">
                  <a16:creationId xmlns:a16="http://schemas.microsoft.com/office/drawing/2014/main" id="{9CF6F047-6F12-2D30-62EF-21AD495F9A14}"/>
                </a:ext>
              </a:extLst>
            </p:cNvPr>
            <p:cNvSpPr/>
            <p:nvPr/>
          </p:nvSpPr>
          <p:spPr>
            <a:xfrm>
              <a:off x="920750" y="1612900"/>
              <a:ext cx="4464050" cy="15621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600" b="1" dirty="0">
                  <a:solidFill>
                    <a:srgbClr val="002E63"/>
                  </a:solidFill>
                  <a:latin typeface="White_Rose_Noto" panose="020B0802040504020204" pitchFamily="34" charset="0"/>
                  <a:ea typeface="White_Rose_Noto" panose="020B0802040504020204" pitchFamily="34" charset="0"/>
                  <a:cs typeface="White_Rose_Noto" panose="020B0802040504020204" pitchFamily="34" charset="0"/>
                </a:rPr>
                <a:t>Nursery schemes of learning</a:t>
              </a:r>
            </a:p>
          </p:txBody>
        </p:sp>
        <p:sp>
          <p:nvSpPr>
            <p:cNvPr id="3" name="Rectangle 2">
              <a:extLst>
                <a:ext uri="{FF2B5EF4-FFF2-40B4-BE49-F238E27FC236}">
                  <a16:creationId xmlns:a16="http://schemas.microsoft.com/office/drawing/2014/main" id="{83269B6E-0007-700B-F179-565D154ED466}"/>
                </a:ext>
              </a:extLst>
            </p:cNvPr>
            <p:cNvSpPr/>
            <p:nvPr/>
          </p:nvSpPr>
          <p:spPr>
            <a:xfrm>
              <a:off x="1006475" y="3689351"/>
              <a:ext cx="2146300" cy="419100"/>
            </a:xfrm>
            <a:prstGeom prst="rect">
              <a:avLst/>
            </a:prstGeom>
            <a:solidFill>
              <a:srgbClr val="002E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latin typeface="White_Rose_Noto " panose="020B0502040504020204" pitchFamily="34" charset="0"/>
                  <a:ea typeface="White_Rose_Noto " panose="020B0502040504020204" pitchFamily="34" charset="0"/>
                  <a:cs typeface="White_Rose_Noto " panose="020B0502040504020204" pitchFamily="34" charset="0"/>
                </a:rPr>
                <a:t>April 2025</a:t>
              </a:r>
            </a:p>
          </p:txBody>
        </p:sp>
      </p:grpSp>
    </p:spTree>
    <p:extLst>
      <p:ext uri="{BB962C8B-B14F-4D97-AF65-F5344CB8AC3E}">
        <p14:creationId xmlns:p14="http://schemas.microsoft.com/office/powerpoint/2010/main" val="311702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creenshot, text, rectangle, font&#10;&#10;Description automatically generated">
            <a:extLst>
              <a:ext uri="{FF2B5EF4-FFF2-40B4-BE49-F238E27FC236}">
                <a16:creationId xmlns:a16="http://schemas.microsoft.com/office/drawing/2014/main" id="{76D7C7A7-F277-107D-0CF3-65D9E4C01A70}"/>
              </a:ext>
            </a:extLst>
          </p:cNvPr>
          <p:cNvPicPr>
            <a:picLocks noChangeAspect="1"/>
          </p:cNvPicPr>
          <p:nvPr/>
        </p:nvPicPr>
        <p:blipFill rotWithShape="1">
          <a:blip r:embed="rId2">
            <a:extLst>
              <a:ext uri="{28A0092B-C50C-407E-A947-70E740481C1C}">
                <a14:useLocalDpi xmlns:a14="http://schemas.microsoft.com/office/drawing/2010/main" val="0"/>
              </a:ext>
            </a:extLst>
          </a:blip>
          <a:srcRect t="2117"/>
          <a:stretch/>
        </p:blipFill>
        <p:spPr>
          <a:xfrm>
            <a:off x="6035" y="0"/>
            <a:ext cx="9899965" cy="6858000"/>
          </a:xfrm>
          <a:prstGeom prst="rect">
            <a:avLst/>
          </a:prstGeom>
        </p:spPr>
      </p:pic>
      <p:sp>
        <p:nvSpPr>
          <p:cNvPr id="9" name="TextBox 8">
            <a:extLst>
              <a:ext uri="{FF2B5EF4-FFF2-40B4-BE49-F238E27FC236}">
                <a16:creationId xmlns:a16="http://schemas.microsoft.com/office/drawing/2014/main" id="{CBB32882-CA29-40D8-A0DD-7D684069179D}"/>
              </a:ext>
            </a:extLst>
          </p:cNvPr>
          <p:cNvSpPr txBox="1"/>
          <p:nvPr/>
        </p:nvSpPr>
        <p:spPr>
          <a:xfrm>
            <a:off x="400007" y="362678"/>
            <a:ext cx="4745736"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Introduction</a:t>
            </a:r>
          </a:p>
        </p:txBody>
      </p:sp>
      <p:sp>
        <p:nvSpPr>
          <p:cNvPr id="11" name="TextBox 10">
            <a:extLst>
              <a:ext uri="{FF2B5EF4-FFF2-40B4-BE49-F238E27FC236}">
                <a16:creationId xmlns:a16="http://schemas.microsoft.com/office/drawing/2014/main" id="{F347D80E-F8A9-4A54-8669-4A51B8140C34}"/>
              </a:ext>
            </a:extLst>
          </p:cNvPr>
          <p:cNvSpPr txBox="1"/>
          <p:nvPr/>
        </p:nvSpPr>
        <p:spPr>
          <a:xfrm>
            <a:off x="677724" y="1324676"/>
            <a:ext cx="4190299" cy="4647426"/>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The aim of this document is to give an at a glance guide to how the White Rose Maths Nursery schemes of learning link to the two forms of non-statutory curriculum guidance for the EYFS, Development Matters (DfE, 2021) and Birth to 5 Matters (Early Education, 2021) These statements are taken from documents that explicitly say they are suggestions of what "children will be learning to do” and "what children might be doing". They are not to be used or intended to be focused on as a tick list.</a:t>
            </a: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sp>
        <p:nvSpPr>
          <p:cNvPr id="31" name="TextBox 30">
            <a:extLst>
              <a:ext uri="{FF2B5EF4-FFF2-40B4-BE49-F238E27FC236}">
                <a16:creationId xmlns:a16="http://schemas.microsoft.com/office/drawing/2014/main" id="{B13C294C-ADED-4F55-B2DD-8FF6D05657BE}"/>
              </a:ext>
            </a:extLst>
          </p:cNvPr>
          <p:cNvSpPr txBox="1"/>
          <p:nvPr/>
        </p:nvSpPr>
        <p:spPr>
          <a:xfrm>
            <a:off x="5037979" y="1328552"/>
            <a:ext cx="4190299" cy="4708981"/>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Within each block we reference the relevant links to the curriculum, from both Development Matters and Birth to 5 matters, so teachers can see this direct link as you teach each block.</a:t>
            </a:r>
          </a:p>
          <a:p>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br>
              <a:rPr lang="en-GB" sz="1200" kern="100" dirty="0">
                <a:effectLst/>
                <a:latin typeface="Aptos" panose="020B0004020202020204" pitchFamily="34" charset="0"/>
                <a:ea typeface="Aptos" panose="020B0004020202020204" pitchFamily="34" charset="0"/>
                <a:cs typeface="Times New Roman" panose="02020603050405020304" pitchFamily="18" charset="0"/>
              </a:rPr>
            </a:br>
            <a:endParaRPr lang="en-GB" sz="12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Many settings require practitioners to show coverage, and this document is designed to support you with this. Each of the major topic areas have been broken down into key mathematical concepts so you can then see which statements from both documents are covered together with the term and block of the White Rose Maths Reception scheme. This document gives teachers confidence of the wide coverage given in the White Rose Maths Nursery scheme of learning.</a:t>
            </a:r>
            <a:b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br>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pic>
        <p:nvPicPr>
          <p:cNvPr id="3" name="Picture 2">
            <a:extLst>
              <a:ext uri="{FF2B5EF4-FFF2-40B4-BE49-F238E27FC236}">
                <a16:creationId xmlns:a16="http://schemas.microsoft.com/office/drawing/2014/main" id="{95BA68EC-11BF-EC86-61C9-952E51037E78}"/>
              </a:ext>
            </a:extLst>
          </p:cNvPr>
          <p:cNvPicPr>
            <a:picLocks/>
          </p:cNvPicPr>
          <p:nvPr/>
        </p:nvPicPr>
        <p:blipFill>
          <a:blip r:embed="rId3" cstate="print">
            <a:extLst>
              <a:ext uri="{28A0092B-C50C-407E-A947-70E740481C1C}">
                <a14:useLocalDpi xmlns:a14="http://schemas.microsoft.com/office/drawing/2010/main" val="0"/>
              </a:ext>
            </a:extLst>
          </a:blip>
          <a:srcRect/>
          <a:stretch/>
        </p:blipFill>
        <p:spPr>
          <a:xfrm>
            <a:off x="1051552" y="3475825"/>
            <a:ext cx="3442641" cy="2430224"/>
          </a:xfrm>
          <a:prstGeom prst="rect">
            <a:avLst/>
          </a:prstGeom>
          <a:ln w="19050">
            <a:solidFill>
              <a:srgbClr val="002E63"/>
            </a:solidFill>
          </a:ln>
          <a:effectLst/>
        </p:spPr>
      </p:pic>
      <p:pic>
        <p:nvPicPr>
          <p:cNvPr id="4" name="Picture 3">
            <a:extLst>
              <a:ext uri="{FF2B5EF4-FFF2-40B4-BE49-F238E27FC236}">
                <a16:creationId xmlns:a16="http://schemas.microsoft.com/office/drawing/2014/main" id="{FB6C2448-BB0A-BE9D-E5F3-E6ECA9D35CDA}"/>
              </a:ext>
            </a:extLst>
          </p:cNvPr>
          <p:cNvPicPr>
            <a:picLocks noChangeAspect="1"/>
          </p:cNvPicPr>
          <p:nvPr/>
        </p:nvPicPr>
        <p:blipFill>
          <a:blip r:embed="rId4"/>
          <a:stretch>
            <a:fillRect/>
          </a:stretch>
        </p:blipFill>
        <p:spPr>
          <a:xfrm>
            <a:off x="5201198" y="2467392"/>
            <a:ext cx="3863859" cy="1304518"/>
          </a:xfrm>
          <a:prstGeom prst="rect">
            <a:avLst/>
          </a:prstGeom>
          <a:ln>
            <a:solidFill>
              <a:srgbClr val="002E63"/>
            </a:solidFill>
          </a:ln>
        </p:spPr>
      </p:pic>
    </p:spTree>
    <p:extLst>
      <p:ext uri="{BB962C8B-B14F-4D97-AF65-F5344CB8AC3E}">
        <p14:creationId xmlns:p14="http://schemas.microsoft.com/office/powerpoint/2010/main" val="3450003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screenshot, font, graphics&#10;&#10;Description automatically generated">
            <a:extLst>
              <a:ext uri="{FF2B5EF4-FFF2-40B4-BE49-F238E27FC236}">
                <a16:creationId xmlns:a16="http://schemas.microsoft.com/office/drawing/2014/main" id="{AD7F0F23-60F0-20F7-804D-1FE93E21CB4A}"/>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834115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0B4D197-246B-3363-73CF-660D1048F841}"/>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5E3BFD55-83E2-0BF9-0682-F3ADF61CE7AC}"/>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Comparison</a:t>
            </a:r>
          </a:p>
        </p:txBody>
      </p:sp>
      <p:graphicFrame>
        <p:nvGraphicFramePr>
          <p:cNvPr id="3" name="Table 2">
            <a:extLst>
              <a:ext uri="{FF2B5EF4-FFF2-40B4-BE49-F238E27FC236}">
                <a16:creationId xmlns:a16="http://schemas.microsoft.com/office/drawing/2014/main" id="{8709E990-4A86-4ED0-99DB-7EAF28E8DCC9}"/>
              </a:ext>
            </a:extLst>
          </p:cNvPr>
          <p:cNvGraphicFramePr>
            <a:graphicFrameLocks noGrp="1"/>
          </p:cNvGraphicFramePr>
          <p:nvPr>
            <p:extLst>
              <p:ext uri="{D42A27DB-BD31-4B8C-83A1-F6EECF244321}">
                <p14:modId xmlns:p14="http://schemas.microsoft.com/office/powerpoint/2010/main" val="2901587016"/>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amounts, saying ‘lots’, ‘more’ or ‘same’.</a:t>
                      </a:r>
                    </a:p>
                    <a:p>
                      <a:pPr marL="171450" indent="-1714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pPr marL="171450" indent="-1714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 quantities using language: ‘more than’, ‘fewer than’.</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words like lots or more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compare and recognise changes in numbers of things, using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more, lots or ‘same’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two small groups of up to five objects, saying when there are the same number of objects in each group, e.g.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You’ve got two, I've got two. Same!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24</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314636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582A7-BA16-843D-8078-A3E38757AB9C}"/>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910BC608-19D9-0AE9-1E19-54903FD4892C}"/>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60C62EFF-8B3B-EA20-E35E-D18172FA9C77}"/>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Counting</a:t>
            </a:r>
          </a:p>
        </p:txBody>
      </p:sp>
      <p:graphicFrame>
        <p:nvGraphicFramePr>
          <p:cNvPr id="3" name="Table 2">
            <a:extLst>
              <a:ext uri="{FF2B5EF4-FFF2-40B4-BE49-F238E27FC236}">
                <a16:creationId xmlns:a16="http://schemas.microsoft.com/office/drawing/2014/main" id="{6D5F271E-E1E7-A5FF-9B91-866BC088FF54}"/>
              </a:ext>
            </a:extLst>
          </p:cNvPr>
          <p:cNvGraphicFramePr>
            <a:graphicFrameLocks noGrp="1"/>
          </p:cNvGraphicFramePr>
          <p:nvPr>
            <p:extLst>
              <p:ext uri="{D42A27DB-BD31-4B8C-83A1-F6EECF244321}">
                <p14:modId xmlns:p14="http://schemas.microsoft.com/office/powerpoint/2010/main" val="756876950"/>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Take part in finger rhymes with numbers.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counting-like behaviour, such as making sounds, pointing or saying some numbers in sequence.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 in everyday contexts, sometimes skipping numbers – ‘1-2-3-5’.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Recite numbers past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 one number for each item in order: 1,2,3,4,5.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 ‘finger numbers’ up to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 numerals and amounts: for example, showing the right number of objects to match the numeral,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Says some counting words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May engage in counting-like behaviour, making sounds and pointing or saying some numbers in sequence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say numbers in order, some of which are in the right order (ordinality)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Points or touches (tags) each item, saying one number for each item, using the stable order of 1, 2, 3, 4, 5.</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9, Block 10, Block 13, Block 20, Block 21, Block 23</a:t>
                      </a:r>
                      <a:endParaRPr lang="en-US"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10, Block 13</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21</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15499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F9257-93C2-33FF-5BC7-73FEF1EF7B5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A5178A79-9317-49C1-39A7-7256CF4C5A1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0FDB0E5-08A0-2DEE-6920-433B69555765}"/>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Cardinality</a:t>
            </a:r>
          </a:p>
        </p:txBody>
      </p:sp>
      <p:graphicFrame>
        <p:nvGraphicFramePr>
          <p:cNvPr id="3" name="Table 2">
            <a:extLst>
              <a:ext uri="{FF2B5EF4-FFF2-40B4-BE49-F238E27FC236}">
                <a16:creationId xmlns:a16="http://schemas.microsoft.com/office/drawing/2014/main" id="{00BAD1D1-4EA8-FE3E-A4D7-0FEE9FD7744B}"/>
              </a:ext>
            </a:extLst>
          </p:cNvPr>
          <p:cNvGraphicFramePr>
            <a:graphicFrameLocks noGrp="1"/>
          </p:cNvGraphicFramePr>
          <p:nvPr>
            <p:extLst>
              <p:ext uri="{D42A27DB-BD31-4B8C-83A1-F6EECF244321}">
                <p14:modId xmlns:p14="http://schemas.microsoft.com/office/powerpoint/2010/main" val="328681124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React to changes of amount in a group of up to three items.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fast recognition of up to 3 objects, without having to count them individually (‘subitising’).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Know that the last number reached when counting a small set of objects tells you how many there are in total (‘cardinal principle’).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Experiment with their own symbols and marks as well as numerals.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Solve real world mathematical problems with numbers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Uses number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one</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or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two</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and sometimes responds accurately when asked to give one or two</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 everyday situations, take or give two or three objects from a group</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notice numerals (number symbols)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count on their fingers.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Subitises one, two and three objects (without counting)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Counts up to five items, recognising that the last number said represents the total counted so far (cardinal principle)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Links numerals with amounts up to 5 and maybe beyond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using a range of their own marks and signs to which they ascribe mathematical meanings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13, Block 15, Block 20, Block 21, Block 23</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5, Block 10, Block 13, Block 21</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15,Block 20, Block 23</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2539668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screenshot, font, graphics&#10;&#10;Description automatically generated">
            <a:extLst>
              <a:ext uri="{FF2B5EF4-FFF2-40B4-BE49-F238E27FC236}">
                <a16:creationId xmlns:a16="http://schemas.microsoft.com/office/drawing/2014/main" id="{6E32AB82-A883-3AE6-1179-C0113E2B7540}"/>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1257852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1C0B4-59C7-E646-D30F-350346273580}"/>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15D88D88-8F6A-4292-4841-D2B9E1BC6452}"/>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DB51702C-0091-9053-403B-620C261826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Spatial awareness</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71583653-6EFB-77ED-B804-4D9B1E897A3C}"/>
              </a:ext>
            </a:extLst>
          </p:cNvPr>
          <p:cNvGraphicFramePr>
            <a:graphicFrameLocks noGrp="1"/>
          </p:cNvGraphicFramePr>
          <p:nvPr>
            <p:extLst>
              <p:ext uri="{D42A27DB-BD31-4B8C-83A1-F6EECF244321}">
                <p14:modId xmlns:p14="http://schemas.microsoft.com/office/powerpoint/2010/main" val="281886453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Climb and squeeze themselves into different types or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Understand position through words alone – for example, “The bag is under the table,” – with no pointing.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Describe a familiar route.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Discuss routes and locations, using words like ‘in front of’ and ‘behind’.</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filling and emptying containers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Investigates fitting themselves inside and moving through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Moves their bodies and toys around objects and explores fitting into spaces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remember their way around familiar environments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spatial and positional language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how things look from different viewpoints including things that are near or far away</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063852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129BF-1808-7816-5CBA-08169CF78ED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C6C5F795-9764-D40E-3166-8F1146AD1C3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BB723854-9E18-FE50-FC6C-5CD613D86989}"/>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Shape</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61CDB168-BFAC-11A0-2645-8B90A88E7865}"/>
              </a:ext>
            </a:extLst>
          </p:cNvPr>
          <p:cNvGraphicFramePr>
            <a:graphicFrameLocks noGrp="1"/>
          </p:cNvGraphicFramePr>
          <p:nvPr>
            <p:extLst>
              <p:ext uri="{D42A27DB-BD31-4B8C-83A1-F6EECF244321}">
                <p14:modId xmlns:p14="http://schemas.microsoft.com/office/powerpoint/2010/main" val="1163281824"/>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297518326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Combine objects like stacking blocks and cups. Put objects inside others and take them out again.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Build with a range of resources.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Complete inset puzzles.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explore 2D and 3D shapes (for example, circles, rectangles, triangles and cuboids) using informal and mathematical language: ‘sides’, ‘corners’, ‘straight’, ‘flat’, ‘round’.</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Select shapes appropriately: flat surfaces for building, a triangular prism for a roof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Combine shapes to make new ones – an arch, a bigger triangle, etc.</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Pushes objects through different shaped holes, and attempts to fit shapes into spaces on inset boards or puzzles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select a shape for a specific space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using blocks to create their own simple structures and arrangements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Chooses puzzle pieces and tries to fit them 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Recognises that two objects have the same shape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Makes simple constructions</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Attempts to create arches and enclosures when building, using trial and improvement to select blocks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 </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2, Block 14, Block 18</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12</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8, Block 11, Block 12, Block 14, Block 18</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479890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744D-87AE-3E42-9B58-16F46A2855A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1F47CB6-9E0B-3D45-6FCB-C82E3A916FA9}"/>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EAA6CB9-7127-A8FA-7DCC-CAD0141B28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Pattern</a:t>
            </a:r>
          </a:p>
        </p:txBody>
      </p:sp>
      <p:graphicFrame>
        <p:nvGraphicFramePr>
          <p:cNvPr id="3" name="Table 2">
            <a:extLst>
              <a:ext uri="{FF2B5EF4-FFF2-40B4-BE49-F238E27FC236}">
                <a16:creationId xmlns:a16="http://schemas.microsoft.com/office/drawing/2014/main" id="{931AA31D-40C8-B399-7661-2B324BE610F7}"/>
              </a:ext>
            </a:extLst>
          </p:cNvPr>
          <p:cNvGraphicFramePr>
            <a:graphicFrameLocks noGrp="1"/>
          </p:cNvGraphicFramePr>
          <p:nvPr>
            <p:extLst>
              <p:ext uri="{D42A27DB-BD31-4B8C-83A1-F6EECF244321}">
                <p14:modId xmlns:p14="http://schemas.microsoft.com/office/powerpoint/2010/main" val="2067403978"/>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Notices patterns and arrange things in patterns.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identify the patterns around them. For example: stripes on clothes, designs on rugs and wallpaper. Use informal language like ‘pointy’, ‘spotty’, ‘blobs’,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Extend and create ABAB patterns – stick, leaf, stick, leaf.</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Notice and correct an error in a repeating pattern.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 to describe a sequence of events, real or fictional, using words such as ‘first’, ‘then…’</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Becoming familiar with patterns in daily routines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with and predicts what comes next in a story or rhyme </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arrange items in their own patterns, e.g. lining up toys</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and anticipates repeated sound and action patterns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Is interested in what happens next using the  pattern of everyday routines</a:t>
                      </a:r>
                    </a:p>
                  </a:txBody>
                  <a:tcPr>
                    <a:solidFill>
                      <a:schemeClr val="bg1"/>
                    </a:solidFill>
                  </a:tcPr>
                </a:tc>
                <a:tc>
                  <a:txBody>
                    <a:bodyPr/>
                    <a:lstStyle/>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Creates their own spatial patterns showing some organisation or regularity</a:t>
                      </a:r>
                    </a:p>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and adds to simple linear patterns of two or three repeating items, e.g. stick, leaf (AB) or stick, leaf, stone (ABC)</a:t>
                      </a:r>
                    </a:p>
                    <a:p>
                      <a:pPr marL="285750" lvl="0" indent="-285750" algn="l" defTabSz="914400" rtl="0" eaLnBrk="1" latinLnBrk="0" hangingPunct="1">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12, Block 17, Block 19, Block 22</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12,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7,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19</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3009889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035EF-E1F1-3C9E-A0BE-46A7456E675D}"/>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58043E3B-BF08-FE8B-0314-25BE38030878}"/>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CB69870F-DB77-D1BB-9D5F-7A283D4BF21F}"/>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Measures</a:t>
            </a:r>
          </a:p>
        </p:txBody>
      </p:sp>
      <p:graphicFrame>
        <p:nvGraphicFramePr>
          <p:cNvPr id="3" name="Table 2">
            <a:extLst>
              <a:ext uri="{FF2B5EF4-FFF2-40B4-BE49-F238E27FC236}">
                <a16:creationId xmlns:a16="http://schemas.microsoft.com/office/drawing/2014/main" id="{82F54EE3-C066-4139-448B-1DF025BB4A4C}"/>
              </a:ext>
            </a:extLst>
          </p:cNvPr>
          <p:cNvGraphicFramePr>
            <a:graphicFrameLocks noGrp="1"/>
          </p:cNvGraphicFramePr>
          <p:nvPr>
            <p:extLst>
              <p:ext uri="{D42A27DB-BD31-4B8C-83A1-F6EECF244321}">
                <p14:modId xmlns:p14="http://schemas.microsoft.com/office/powerpoint/2010/main" val="3234734227"/>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Compare sizes, weights etc. using gesture and language – ‘bigger/little/smaller’, ‘high/low’, ‘tall’, ‘heavy’.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 comparisons between objects relating to size, length, weight and capacity.*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Shows an interest in size and weight</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capacity by selecting, filling and emptying containers, e.g. fitting toys in a pram</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that things might happen now or at another time, in routines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differences in size, length, weight and capacity*</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some talk about immediate past and future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anticipate times of the day such as mealtimes or home time</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7, Block 16</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29958442"/>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BBA110A-F0D6-4815-A530-12842E058620}" vid="{DBCC5AE0-762A-486A-A91B-EF3AE4503DE8}"/>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3C1937DD0E48443A644D6ECD45C7216" ma:contentTypeVersion="20" ma:contentTypeDescription="Create a new document." ma:contentTypeScope="" ma:versionID="60a776c761280de3e3bfe16a62aadae5">
  <xsd:schema xmlns:xsd="http://www.w3.org/2001/XMLSchema" xmlns:xs="http://www.w3.org/2001/XMLSchema" xmlns:p="http://schemas.microsoft.com/office/2006/metadata/properties" xmlns:ns2="f2399d16-054c-4e07-903d-0e080b215753" xmlns:ns3="1773a752-338d-48d4-aab1-fb5d939e1fab" targetNamespace="http://schemas.microsoft.com/office/2006/metadata/properties" ma:root="true" ma:fieldsID="9b5ed804e7c1c90db7c2840bcd845a46" ns2:_="" ns3:_="">
    <xsd:import namespace="f2399d16-054c-4e07-903d-0e080b215753"/>
    <xsd:import namespace="1773a752-338d-48d4-aab1-fb5d939e1fab"/>
    <xsd:element name="properties">
      <xsd:complexType>
        <xsd:sequence>
          <xsd:element name="documentManagement">
            <xsd:complexType>
              <xsd:all>
                <xsd:element ref="ns2:MigrationWizId" minOccurs="0"/>
                <xsd:element ref="ns2:MigrationWizIdPermissions" minOccurs="0"/>
                <xsd:element ref="ns2:MigrationWizIdVersion" minOccurs="0"/>
                <xsd:element ref="ns2:lcf76f155ced4ddcb4097134ff3c332f0" minOccurs="0"/>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399d16-054c-4e07-903d-0e080b215753"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lcf76f155ced4ddcb4097134ff3c332f0" ma:index="11" nillable="true" ma:displayName="Image Tags_0" ma:hidden="true" ma:internalName="lcf76f155ced4ddcb4097134ff3c332f0"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e39eeca-e11e-443b-89bb-da0dc5931c3a"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Location" ma:index="25" nillable="true" ma:displayName="Location" ma:description="" ma:indexed="true" ma:internalName="MediaServiceLocation"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73a752-338d-48d4-aab1-fb5d939e1fa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fc8d919-2f88-41be-947b-ae89298163c3}" ma:internalName="TaxCatchAll" ma:showField="CatchAllData" ma:web="1773a752-338d-48d4-aab1-fb5d939e1fab">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2399d16-054c-4e07-903d-0e080b215753">
      <Terms xmlns="http://schemas.microsoft.com/office/infopath/2007/PartnerControls"/>
    </lcf76f155ced4ddcb4097134ff3c332f>
    <TaxCatchAll xmlns="1773a752-338d-48d4-aab1-fb5d939e1fab" xsi:nil="true"/>
    <MigrationWizIdPermissions xmlns="f2399d16-054c-4e07-903d-0e080b215753" xsi:nil="true"/>
    <lcf76f155ced4ddcb4097134ff3c332f0 xmlns="f2399d16-054c-4e07-903d-0e080b215753" xsi:nil="true"/>
    <MigrationWizId xmlns="f2399d16-054c-4e07-903d-0e080b215753" xsi:nil="true"/>
    <MigrationWizIdVersion xmlns="f2399d16-054c-4e07-903d-0e080b215753" xsi:nil="true"/>
  </documentManagement>
</p:properties>
</file>

<file path=customXml/itemProps1.xml><?xml version="1.0" encoding="utf-8"?>
<ds:datastoreItem xmlns:ds="http://schemas.openxmlformats.org/officeDocument/2006/customXml" ds:itemID="{A2FD7CAD-1710-49AF-8BD5-10F5070E64F6}">
  <ds:schemaRefs>
    <ds:schemaRef ds:uri="http://schemas.microsoft.com/sharepoint/v3/contenttype/forms"/>
  </ds:schemaRefs>
</ds:datastoreItem>
</file>

<file path=customXml/itemProps2.xml><?xml version="1.0" encoding="utf-8"?>
<ds:datastoreItem xmlns:ds="http://schemas.openxmlformats.org/officeDocument/2006/customXml" ds:itemID="{E10728AE-E732-4E44-BA33-CCAAFC791E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399d16-054c-4e07-903d-0e080b215753"/>
    <ds:schemaRef ds:uri="1773a752-338d-48d4-aab1-fb5d939e1f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2D1DF21-B983-43A9-9F76-C32C2D54C832}">
  <ds:schemaRefs>
    <ds:schemaRef ds:uri="http://schemas.openxmlformats.org/package/2006/metadata/core-properties"/>
    <ds:schemaRef ds:uri="http://schemas.microsoft.com/office/2006/documentManagement/types"/>
    <ds:schemaRef ds:uri="http://purl.org/dc/terms/"/>
    <ds:schemaRef ds:uri="2c906d8d-99be-4407-aa03-d43c7b68d295"/>
    <ds:schemaRef ds:uri="http://schemas.microsoft.com/office/infopath/2007/PartnerControls"/>
    <ds:schemaRef ds:uri="d1300534-ca9f-478b-a414-5dcf7f63c6ca"/>
    <ds:schemaRef ds:uri="http://schemas.microsoft.com/office/2006/metadata/properties"/>
    <ds:schemaRef ds:uri="http://www.w3.org/XML/1998/namespace"/>
    <ds:schemaRef ds:uri="http://purl.org/dc/dcmitype/"/>
    <ds:schemaRef ds:uri="http://purl.org/dc/elements/1.1/"/>
    <ds:schemaRef ds:uri="f2399d16-054c-4e07-903d-0e080b215753"/>
    <ds:schemaRef ds:uri="1773a752-338d-48d4-aab1-fb5d939e1fab"/>
  </ds:schemaRefs>
</ds:datastoreItem>
</file>

<file path=docProps/app.xml><?xml version="1.0" encoding="utf-8"?>
<Properties xmlns="http://schemas.openxmlformats.org/officeDocument/2006/extended-properties" xmlns:vt="http://schemas.openxmlformats.org/officeDocument/2006/docPropsVTypes">
  <Template>Office Theme</Template>
  <TotalTime>17260</TotalTime>
  <Words>1637</Words>
  <Application>Microsoft Office PowerPoint</Application>
  <PresentationFormat>A4 Paper (210x297 mm)</PresentationFormat>
  <Paragraphs>200</Paragraphs>
  <Slides>11</Slides>
  <Notes>0</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11</vt:i4>
      </vt:variant>
    </vt:vector>
  </HeadingPairs>
  <TitlesOfParts>
    <vt:vector size="25" baseType="lpstr">
      <vt:lpstr>Aptos</vt:lpstr>
      <vt:lpstr>Arial</vt:lpstr>
      <vt:lpstr>Bariol Bold</vt:lpstr>
      <vt:lpstr>Bariol Regular</vt:lpstr>
      <vt:lpstr>Calibri</vt:lpstr>
      <vt:lpstr>Calibri Light</vt:lpstr>
      <vt:lpstr>White_Rose_Noto</vt:lpstr>
      <vt:lpstr>White_Rose_Noto </vt:lpstr>
      <vt:lpstr>Custom Design</vt:lpstr>
      <vt:lpstr>3_Custom Design</vt:lpstr>
      <vt:lpstr>2_Office Theme</vt:lpstr>
      <vt:lpstr>1_Custom Design</vt:lpstr>
      <vt:lpstr>2_Custom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Trinity Academy Halifax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Brown</dc:creator>
  <cp:lastModifiedBy>Sparken Hill Application</cp:lastModifiedBy>
  <cp:revision>200</cp:revision>
  <cp:lastPrinted>2019-11-07T07:53:10Z</cp:lastPrinted>
  <dcterms:created xsi:type="dcterms:W3CDTF">2019-02-14T08:39:29Z</dcterms:created>
  <dcterms:modified xsi:type="dcterms:W3CDTF">2026-09-07T09:55:06Z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0x010100A3C1937DD0E48443A644D6ECD45C7216</vt:lpwstr>
  </property>
  <property fmtid="{D5CDD505-2E9C-101B-9397-08002B2CF9AE}" pid="3" name="MediaServiceImageTags">
    <vt:lpwstr/>
  </property>
</Properties>
</file>