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36"/>
  </p:notesMasterIdLst>
  <p:sldIdLst>
    <p:sldId id="256" r:id="rId2"/>
    <p:sldId id="280" r:id="rId3"/>
    <p:sldId id="279" r:id="rId4"/>
    <p:sldId id="278" r:id="rId5"/>
    <p:sldId id="258" r:id="rId6"/>
    <p:sldId id="257" r:id="rId7"/>
    <p:sldId id="281" r:id="rId8"/>
    <p:sldId id="259" r:id="rId9"/>
    <p:sldId id="276" r:id="rId10"/>
    <p:sldId id="282" r:id="rId11"/>
    <p:sldId id="260" r:id="rId12"/>
    <p:sldId id="283" r:id="rId13"/>
    <p:sldId id="261" r:id="rId14"/>
    <p:sldId id="284" r:id="rId15"/>
    <p:sldId id="285" r:id="rId16"/>
    <p:sldId id="286" r:id="rId17"/>
    <p:sldId id="287" r:id="rId18"/>
    <p:sldId id="288" r:id="rId19"/>
    <p:sldId id="289" r:id="rId20"/>
    <p:sldId id="262" r:id="rId21"/>
    <p:sldId id="263" r:id="rId22"/>
    <p:sldId id="293" r:id="rId23"/>
    <p:sldId id="291" r:id="rId24"/>
    <p:sldId id="264" r:id="rId25"/>
    <p:sldId id="294" r:id="rId26"/>
    <p:sldId id="290" r:id="rId27"/>
    <p:sldId id="266" r:id="rId28"/>
    <p:sldId id="267" r:id="rId29"/>
    <p:sldId id="295" r:id="rId30"/>
    <p:sldId id="296" r:id="rId31"/>
    <p:sldId id="298" r:id="rId32"/>
    <p:sldId id="297" r:id="rId33"/>
    <p:sldId id="269" r:id="rId34"/>
    <p:sldId id="277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3" d="100"/>
          <a:sy n="153" d="100"/>
        </p:scale>
        <p:origin x="57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9CE5E5-8694-49D4-982B-D20AF6B07E07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A1863-62FD-4B25-8C26-6E85DEC0F3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45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A1863-62FD-4B25-8C26-6E85DEC0F34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753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0123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587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982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524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82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694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12" y="139065"/>
            <a:ext cx="1658928" cy="177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877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72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363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153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2718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6117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86684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761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9864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151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4E5B1-6D5A-4A3A-8A8E-046A957B6683}" type="datetimeFigureOut">
              <a:rPr lang="en-GB" smtClean="0"/>
              <a:t>30/04/2026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92365A8-FD95-4BF9-BF61-06AFB0F37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21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2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3.png"/><Relationship Id="rId4" Type="http://schemas.openxmlformats.org/officeDocument/2006/relationships/image" Target="../media/image28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60.png"/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png"/><Relationship Id="rId10" Type="http://schemas.openxmlformats.org/officeDocument/2006/relationships/image" Target="../media/image57.png"/><Relationship Id="rId4" Type="http://schemas.openxmlformats.org/officeDocument/2006/relationships/image" Target="../media/image51.png"/><Relationship Id="rId9" Type="http://schemas.openxmlformats.org/officeDocument/2006/relationships/image" Target="../media/image5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0" Type="http://schemas.openxmlformats.org/officeDocument/2006/relationships/image" Target="../media/image69.png"/><Relationship Id="rId4" Type="http://schemas.openxmlformats.org/officeDocument/2006/relationships/image" Target="../media/image63.png"/><Relationship Id="rId9" Type="http://schemas.openxmlformats.org/officeDocument/2006/relationships/image" Target="../media/image68.png"/><Relationship Id="rId14" Type="http://schemas.openxmlformats.org/officeDocument/2006/relationships/image" Target="../media/image7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91.pn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17" Type="http://schemas.openxmlformats.org/officeDocument/2006/relationships/image" Target="../media/image95.png"/><Relationship Id="rId2" Type="http://schemas.openxmlformats.org/officeDocument/2006/relationships/image" Target="../media/image40.jpeg"/><Relationship Id="rId16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11" Type="http://schemas.openxmlformats.org/officeDocument/2006/relationships/image" Target="../media/image89.png"/><Relationship Id="rId5" Type="http://schemas.openxmlformats.org/officeDocument/2006/relationships/image" Target="../media/image83.png"/><Relationship Id="rId15" Type="http://schemas.openxmlformats.org/officeDocument/2006/relationships/image" Target="../media/image93.png"/><Relationship Id="rId10" Type="http://schemas.openxmlformats.org/officeDocument/2006/relationships/image" Target="../media/image88.png"/><Relationship Id="rId4" Type="http://schemas.openxmlformats.org/officeDocument/2006/relationships/image" Target="../media/image82.png"/><Relationship Id="rId9" Type="http://schemas.openxmlformats.org/officeDocument/2006/relationships/image" Target="../media/image87.png"/><Relationship Id="rId14" Type="http://schemas.openxmlformats.org/officeDocument/2006/relationships/image" Target="../media/image92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11.png"/><Relationship Id="rId3" Type="http://schemas.openxmlformats.org/officeDocument/2006/relationships/image" Target="../media/image81.png"/><Relationship Id="rId7" Type="http://schemas.openxmlformats.org/officeDocument/2006/relationships/image" Target="../media/image105.png"/><Relationship Id="rId12" Type="http://schemas.openxmlformats.org/officeDocument/2006/relationships/image" Target="../media/image110.png"/><Relationship Id="rId17" Type="http://schemas.openxmlformats.org/officeDocument/2006/relationships/image" Target="../media/image115.png"/><Relationship Id="rId2" Type="http://schemas.openxmlformats.org/officeDocument/2006/relationships/image" Target="../media/image102.png"/><Relationship Id="rId16" Type="http://schemas.openxmlformats.org/officeDocument/2006/relationships/image" Target="../media/image1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5" Type="http://schemas.openxmlformats.org/officeDocument/2006/relationships/image" Target="../media/image103.png"/><Relationship Id="rId15" Type="http://schemas.openxmlformats.org/officeDocument/2006/relationships/image" Target="../media/image113.png"/><Relationship Id="rId10" Type="http://schemas.openxmlformats.org/officeDocument/2006/relationships/image" Target="../media/image108.png"/><Relationship Id="rId4" Type="http://schemas.openxmlformats.org/officeDocument/2006/relationships/image" Target="../media/image82.png"/><Relationship Id="rId9" Type="http://schemas.openxmlformats.org/officeDocument/2006/relationships/image" Target="../media/image107.png"/><Relationship Id="rId14" Type="http://schemas.openxmlformats.org/officeDocument/2006/relationships/image" Target="../media/image1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png"/><Relationship Id="rId3" Type="http://schemas.openxmlformats.org/officeDocument/2006/relationships/image" Target="../media/image118.png"/><Relationship Id="rId7" Type="http://schemas.openxmlformats.org/officeDocument/2006/relationships/image" Target="../media/image1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openxmlformats.org/officeDocument/2006/relationships/image" Target="../media/image119.png"/><Relationship Id="rId9" Type="http://schemas.openxmlformats.org/officeDocument/2006/relationships/image" Target="../media/image1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png"/><Relationship Id="rId13" Type="http://schemas.openxmlformats.org/officeDocument/2006/relationships/image" Target="../media/image141.png"/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12" Type="http://schemas.openxmlformats.org/officeDocument/2006/relationships/image" Target="../media/image14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4.png"/><Relationship Id="rId11" Type="http://schemas.openxmlformats.org/officeDocument/2006/relationships/image" Target="../media/image139.png"/><Relationship Id="rId5" Type="http://schemas.openxmlformats.org/officeDocument/2006/relationships/image" Target="../media/image133.png"/><Relationship Id="rId15" Type="http://schemas.openxmlformats.org/officeDocument/2006/relationships/image" Target="../media/image143.png"/><Relationship Id="rId10" Type="http://schemas.openxmlformats.org/officeDocument/2006/relationships/image" Target="../media/image138.png"/><Relationship Id="rId4" Type="http://schemas.openxmlformats.org/officeDocument/2006/relationships/image" Target="../media/image132.png"/><Relationship Id="rId9" Type="http://schemas.openxmlformats.org/officeDocument/2006/relationships/image" Target="../media/image137.png"/><Relationship Id="rId14" Type="http://schemas.openxmlformats.org/officeDocument/2006/relationships/image" Target="../media/image14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83505" y="35175"/>
            <a:ext cx="6448817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Year 6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Programme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of Study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1027" y="1014071"/>
            <a:ext cx="7173771" cy="4782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133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9491" y="1415320"/>
            <a:ext cx="79879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As part of our RSHE programme of work (which  starts in Foundation Stage and builds throughout school) , we culminate with a specific programme of work for our Year 6 pupils based on changes to our bodies, emotions and sex education. </a:t>
            </a:r>
          </a:p>
          <a:p>
            <a:r>
              <a:rPr lang="en-GB" sz="2400" dirty="0"/>
              <a:t>The following is a synopsis of the work we will cover. </a:t>
            </a:r>
          </a:p>
          <a:p>
            <a:r>
              <a:rPr lang="en-GB" sz="2400" dirty="0"/>
              <a:t>We require permissions to deliver this programme of work. </a:t>
            </a:r>
          </a:p>
          <a:p>
            <a:r>
              <a:rPr lang="en-GB" sz="2400" dirty="0"/>
              <a:t>It is imperative that you complete the link on our website / at the end of this </a:t>
            </a:r>
            <a:r>
              <a:rPr lang="en-GB" sz="2400" dirty="0" err="1"/>
              <a:t>powerpoint</a:t>
            </a:r>
            <a:r>
              <a:rPr lang="en-GB" sz="2400" dirty="0"/>
              <a:t>. This gives the ability for you to grant permissions for us to deliver ALL or SOME of the content. </a:t>
            </a:r>
          </a:p>
          <a:p>
            <a:r>
              <a:rPr lang="en-GB" sz="2400" dirty="0"/>
              <a:t>If you have any questions, please just contact </a:t>
            </a:r>
          </a:p>
          <a:p>
            <a:r>
              <a:rPr lang="en-GB" sz="2400" u="sng" dirty="0">
                <a:solidFill>
                  <a:schemeClr val="accent1">
                    <a:lumMod val="75000"/>
                  </a:schemeClr>
                </a:solidFill>
              </a:rPr>
              <a:t>y56@sparkenhill.com</a:t>
            </a:r>
            <a:r>
              <a:rPr lang="en-GB" sz="2400" dirty="0"/>
              <a:t> or </a:t>
            </a:r>
            <a:r>
              <a:rPr lang="en-GB" sz="2400" u="sng" dirty="0">
                <a:solidFill>
                  <a:schemeClr val="accent1">
                    <a:lumMod val="75000"/>
                  </a:schemeClr>
                </a:solidFill>
              </a:rPr>
              <a:t>kgardiner@sparkenhill.com</a:t>
            </a:r>
          </a:p>
        </p:txBody>
      </p:sp>
      <p:sp>
        <p:nvSpPr>
          <p:cNvPr id="3" name="Rectangle 2"/>
          <p:cNvSpPr/>
          <p:nvPr/>
        </p:nvSpPr>
        <p:spPr>
          <a:xfrm>
            <a:off x="1699491" y="768989"/>
            <a:ext cx="81170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Important note for Parents / Carers </a:t>
            </a:r>
          </a:p>
        </p:txBody>
      </p:sp>
    </p:spTree>
    <p:extLst>
      <p:ext uri="{BB962C8B-B14F-4D97-AF65-F5344CB8AC3E}">
        <p14:creationId xmlns:p14="http://schemas.microsoft.com/office/powerpoint/2010/main" val="706339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34084" y="606272"/>
            <a:ext cx="457843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Sparken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Hill Academy</a:t>
            </a:r>
          </a:p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</a:t>
            </a:r>
            <a:r>
              <a:rPr lang="en-US" sz="2800" b="1" u="sng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Programme</a:t>
            </a:r>
            <a:r>
              <a:rPr lang="en-US" sz="28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of study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23160" y="2286000"/>
            <a:ext cx="80467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This is what we will cover during the seven lessons. Here you will find examples of slides, animation (snap shots), worksheets and areas for discussion </a:t>
            </a:r>
          </a:p>
        </p:txBody>
      </p:sp>
    </p:spTree>
    <p:extLst>
      <p:ext uri="{BB962C8B-B14F-4D97-AF65-F5344CB8AC3E}">
        <p14:creationId xmlns:p14="http://schemas.microsoft.com/office/powerpoint/2010/main" val="18907902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60463" y="0"/>
            <a:ext cx="4423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Seven</a:t>
            </a:r>
            <a:r>
              <a:rPr lang="en-US" sz="54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Lessons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41154" y="923330"/>
            <a:ext cx="1003174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Ground rules &amp; Emotional changes of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How the female &amp; male body changes at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Male &amp; Female reproductive system.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Summary &amp; consolidation of changes during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Periods (menstrual cycle)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Making babies- sexual intercourse / stages of conception.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Making babies- pregnancy &amp; birth</a:t>
            </a:r>
          </a:p>
        </p:txBody>
      </p:sp>
    </p:spTree>
    <p:extLst>
      <p:ext uri="{BB962C8B-B14F-4D97-AF65-F5344CB8AC3E}">
        <p14:creationId xmlns:p14="http://schemas.microsoft.com/office/powerpoint/2010/main" val="36218197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85900" y="1531620"/>
            <a:ext cx="93954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‘MOST girls’ and ‘MOST boys’ used in delivery as all children are at different stages of development / maturity.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Question box available in all lessons.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Issue of embarrassment addressed at the outset.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/>
              <a:t>Ground rules set : laughing with not at.</a:t>
            </a:r>
          </a:p>
        </p:txBody>
      </p:sp>
      <p:sp>
        <p:nvSpPr>
          <p:cNvPr id="3" name="Rectangle 2"/>
          <p:cNvSpPr/>
          <p:nvPr/>
        </p:nvSpPr>
        <p:spPr>
          <a:xfrm>
            <a:off x="2184950" y="606272"/>
            <a:ext cx="787670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support a safe learning environment</a:t>
            </a:r>
            <a:endParaRPr lang="en-US" sz="36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7379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67217" y="398464"/>
            <a:ext cx="931216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200" b="1" u="sng" dirty="0"/>
              <a:t>1.Ground rules &amp; Emotional changes of puberty</a:t>
            </a:r>
            <a:endParaRPr lang="en-US" sz="32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7746" y="1379798"/>
            <a:ext cx="352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Lesson Objectives / Key learning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CB1AC7-287D-490F-AB37-CF1828C2D70D}"/>
              </a:ext>
            </a:extLst>
          </p:cNvPr>
          <p:cNvSpPr txBox="1"/>
          <p:nvPr/>
        </p:nvSpPr>
        <p:spPr>
          <a:xfrm>
            <a:off x="653349" y="2668908"/>
            <a:ext cx="4848225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identify emotional changes that could happen during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understand the emotional changes at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I can suggest who to talk to when I need help dealing with the changes at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I can ask for support for any changes that are difficult to manage.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0C4A88-AD6E-458A-AB86-5EF53817FBDE}"/>
              </a:ext>
            </a:extLst>
          </p:cNvPr>
          <p:cNvSpPr txBox="1"/>
          <p:nvPr/>
        </p:nvSpPr>
        <p:spPr>
          <a:xfrm>
            <a:off x="6690426" y="1179743"/>
            <a:ext cx="484822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and why do our emotions/feeling change?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can we manage these changes?</a:t>
            </a:r>
          </a:p>
        </p:txBody>
      </p:sp>
      <p:sp>
        <p:nvSpPr>
          <p:cNvPr id="10" name="AutoShape 2" descr="Emotional Changes During Puberty - Amazing Me">
            <a:extLst>
              <a:ext uri="{FF2B5EF4-FFF2-40B4-BE49-F238E27FC236}">
                <a16:creationId xmlns:a16="http://schemas.microsoft.com/office/drawing/2014/main" id="{32255C33-92BA-4765-9B99-332ACA4340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2651760" cy="26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4" descr="Emotional Changes During Puberty - Amazing Me">
            <a:extLst>
              <a:ext uri="{FF2B5EF4-FFF2-40B4-BE49-F238E27FC236}">
                <a16:creationId xmlns:a16="http://schemas.microsoft.com/office/drawing/2014/main" id="{D3D3EFB0-2417-4A93-ACBD-287C5901510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 descr="Emotional Changes During Puberty - Amazing Me">
            <a:extLst>
              <a:ext uri="{FF2B5EF4-FFF2-40B4-BE49-F238E27FC236}">
                <a16:creationId xmlns:a16="http://schemas.microsoft.com/office/drawing/2014/main" id="{BFFC84BF-0758-4B61-BD8E-3053C9F6605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30E9D6-12B1-4068-92CF-8E01F8BF3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415" y="3488067"/>
            <a:ext cx="4607890" cy="3102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739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C3995E43-38D8-4241-8406-F5EAA6ECED91}"/>
              </a:ext>
            </a:extLst>
          </p:cNvPr>
          <p:cNvGrpSpPr/>
          <p:nvPr/>
        </p:nvGrpSpPr>
        <p:grpSpPr>
          <a:xfrm>
            <a:off x="7388908" y="138046"/>
            <a:ext cx="4517854" cy="6468313"/>
            <a:chOff x="1818102" y="121186"/>
            <a:chExt cx="4517854" cy="646831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E1D4DFC6-9020-40CC-8C94-B1D26E4345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18102" y="121186"/>
              <a:ext cx="4517854" cy="6018775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48A49A9-A3D6-4FC4-8314-7D659CBDD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18102" y="6139961"/>
              <a:ext cx="4517854" cy="44953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373354A0-9BE9-479C-9B21-CF441084F316}"/>
              </a:ext>
            </a:extLst>
          </p:cNvPr>
          <p:cNvSpPr txBox="1"/>
          <p:nvPr/>
        </p:nvSpPr>
        <p:spPr>
          <a:xfrm>
            <a:off x="1417320" y="101701"/>
            <a:ext cx="5805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1. RSHE Puberty Discussion Cards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5EED47-D504-43DC-A361-4F87E4F2F1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0724" y="615099"/>
            <a:ext cx="3964468" cy="222175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B943A2-EFD9-433A-83BC-1D117D145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450624"/>
            <a:ext cx="3964469" cy="24081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06C4E7-646F-499F-8073-EF65BCB3DF2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0511" y="4558464"/>
            <a:ext cx="3721930" cy="229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2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1EA5B2-3B59-4D7F-80FD-4554CC479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5409028" cy="6788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715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277699"/>
            <a:ext cx="5543550" cy="37433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70144" y="48845"/>
            <a:ext cx="62210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Talk to your class teacher or  teaching assistant.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3854" y="5326547"/>
            <a:ext cx="519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Talk to an adult from the Community Team.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B059061-EDBF-48DF-BC9D-A1436573D4CE}"/>
              </a:ext>
            </a:extLst>
          </p:cNvPr>
          <p:cNvSpPr/>
          <p:nvPr/>
        </p:nvSpPr>
        <p:spPr>
          <a:xfrm>
            <a:off x="2126961" y="0"/>
            <a:ext cx="27671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Getting Help</a:t>
            </a:r>
            <a:endParaRPr lang="en-US" sz="2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82DF63-B2DA-484E-8D4B-76F77CFE6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" y="0"/>
            <a:ext cx="1734928" cy="18745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224A8D5-C0EA-4D55-B69B-CDFD6B526C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8631" y="745709"/>
            <a:ext cx="3750159" cy="225762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81075D7-A544-416C-A836-845BD994D31C}"/>
              </a:ext>
            </a:extLst>
          </p:cNvPr>
          <p:cNvSpPr txBox="1"/>
          <p:nvPr/>
        </p:nvSpPr>
        <p:spPr>
          <a:xfrm>
            <a:off x="433854" y="3376290"/>
            <a:ext cx="519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It is good to talk no matter what the issue.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1191CDA-94ED-4EA1-A8C3-0C530F5BA28E}"/>
              </a:ext>
            </a:extLst>
          </p:cNvPr>
          <p:cNvSpPr txBox="1"/>
          <p:nvPr/>
        </p:nvSpPr>
        <p:spPr>
          <a:xfrm>
            <a:off x="6096001" y="5049549"/>
            <a:ext cx="58952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There is nothing too awful or small that I can not talk to someone about it.</a:t>
            </a:r>
          </a:p>
        </p:txBody>
      </p:sp>
    </p:spTree>
    <p:extLst>
      <p:ext uri="{BB962C8B-B14F-4D97-AF65-F5344CB8AC3E}">
        <p14:creationId xmlns:p14="http://schemas.microsoft.com/office/powerpoint/2010/main" val="3781113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DC7F65-ECBB-49B2-BEBB-DC46BB41B35F}"/>
              </a:ext>
            </a:extLst>
          </p:cNvPr>
          <p:cNvSpPr txBox="1"/>
          <p:nvPr/>
        </p:nvSpPr>
        <p:spPr>
          <a:xfrm>
            <a:off x="1420836" y="152959"/>
            <a:ext cx="901739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u="sng" dirty="0"/>
              <a:t>2. How the female &amp; male body changes at puberty.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940F95-DDA1-4880-88DB-8690DE3F8970}"/>
              </a:ext>
            </a:extLst>
          </p:cNvPr>
          <p:cNvSpPr txBox="1"/>
          <p:nvPr/>
        </p:nvSpPr>
        <p:spPr>
          <a:xfrm>
            <a:off x="0" y="1939556"/>
            <a:ext cx="430705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/>
              <a:t>Lesson Objectives /</a:t>
            </a:r>
          </a:p>
          <a:p>
            <a:pPr algn="ctr"/>
            <a:r>
              <a:rPr lang="en-GB" sz="2800" b="1" u="sng" dirty="0"/>
              <a:t> Key learning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834927-1E13-4E5D-BC68-1DF4A7A19364}"/>
              </a:ext>
            </a:extLst>
          </p:cNvPr>
          <p:cNvSpPr txBox="1"/>
          <p:nvPr/>
        </p:nvSpPr>
        <p:spPr>
          <a:xfrm>
            <a:off x="343861" y="3011722"/>
            <a:ext cx="484822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identify physical changes that happen during puberty in both the male &amp; female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I can suggest who to talk to when I need help dealing with the changes at puberty.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I can ask for support for any changes that are difficult to manage.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1F7080-ED82-4079-BEAE-D247EA7B9CE6}"/>
              </a:ext>
            </a:extLst>
          </p:cNvPr>
          <p:cNvSpPr txBox="1"/>
          <p:nvPr/>
        </p:nvSpPr>
        <p:spPr>
          <a:xfrm>
            <a:off x="6690426" y="1179743"/>
            <a:ext cx="48482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happens during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are the correct names for the parts of the body?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problems might people have during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can these problems be managed?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711EE4C8-7F9C-467C-B8A4-E2A9F862A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241" y="4226731"/>
            <a:ext cx="2608319" cy="2608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68DDBE5-7CDD-41E8-80FC-9A427FFF0B5C}"/>
              </a:ext>
            </a:extLst>
          </p:cNvPr>
          <p:cNvSpPr txBox="1"/>
          <p:nvPr/>
        </p:nvSpPr>
        <p:spPr>
          <a:xfrm>
            <a:off x="5799473" y="4979962"/>
            <a:ext cx="24008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solidFill>
                  <a:srgbClr val="FF0000"/>
                </a:solidFill>
              </a:rPr>
              <a:t>Anonymous Question box 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54AAADEE-7687-4D84-8BDD-5B93E3E91864}"/>
              </a:ext>
            </a:extLst>
          </p:cNvPr>
          <p:cNvSpPr/>
          <p:nvPr/>
        </p:nvSpPr>
        <p:spPr>
          <a:xfrm>
            <a:off x="8356209" y="5253515"/>
            <a:ext cx="703385" cy="42474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6133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0650200-2CD6-48D1-B446-49A7D929B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4626" y="582783"/>
            <a:ext cx="2768964" cy="15555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C046136-A9CB-44D0-93B8-09874C334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0258" y="565787"/>
            <a:ext cx="2768964" cy="15555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47C864B-3022-4125-96F3-0F0613A8D2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76" y="2843113"/>
            <a:ext cx="1776981" cy="155550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701DA54-2F13-4BE7-98A4-E65FFD5368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2370" y="2276272"/>
            <a:ext cx="781893" cy="212960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33628B4-3C3B-430C-BDC3-0E868ACA7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6317" y="2314137"/>
            <a:ext cx="3791521" cy="212960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537170C-6154-4B50-BFB2-8423C431CAC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59892" y="2316832"/>
            <a:ext cx="3791521" cy="21296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48DB44B-03A8-4600-B5B6-9E82B5D1F2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71490" y="5313346"/>
            <a:ext cx="1479923" cy="59064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EA269D0-8E4D-4A1F-BB64-26F3EBE16A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253" y="4529797"/>
            <a:ext cx="1067722" cy="228481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C1F57EE-FA8F-435A-BBDC-41CCB6F423C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01767" y="4529797"/>
            <a:ext cx="1030892" cy="228481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2612A45-1F95-4CDF-8688-302D81A9E8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51858" y="4543863"/>
            <a:ext cx="3244142" cy="212960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BF7D78-2191-4F4C-8C40-0402AA2A57C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15199" y="4543863"/>
            <a:ext cx="3244142" cy="212960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6AB7E6E-9A93-459F-A0FC-ACB6C10052F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688762" y="541483"/>
            <a:ext cx="2768964" cy="1579809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6E2F551A-1908-4E0A-9197-E65BF3AB61BF}"/>
              </a:ext>
            </a:extLst>
          </p:cNvPr>
          <p:cNvSpPr txBox="1"/>
          <p:nvPr/>
        </p:nvSpPr>
        <p:spPr>
          <a:xfrm>
            <a:off x="3781923" y="-52051"/>
            <a:ext cx="4220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Video screen shots</a:t>
            </a:r>
          </a:p>
        </p:txBody>
      </p:sp>
    </p:spTree>
    <p:extLst>
      <p:ext uri="{BB962C8B-B14F-4D97-AF65-F5344CB8AC3E}">
        <p14:creationId xmlns:p14="http://schemas.microsoft.com/office/powerpoint/2010/main" val="8672956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FEC3BD8-FBD6-4B25-B3A1-BB15D5B89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391" y="728145"/>
            <a:ext cx="1085704" cy="31575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A98F83-F881-4F78-9FD5-CB4264DCF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6640" y="749136"/>
            <a:ext cx="1027589" cy="30894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2DB816-F58C-4E1F-B088-504F100D73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6034" y="347979"/>
            <a:ext cx="4427439" cy="26468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7E50453-AEBE-4AE3-8773-FE610E555C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590" y="4040099"/>
            <a:ext cx="3449955" cy="20815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4AC971-0475-4363-98C3-F8ADA26CF3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54078" y="864988"/>
            <a:ext cx="2296020" cy="19447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F4D422-6870-46EA-B248-A1759B0E68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6266" y="2994801"/>
            <a:ext cx="1479923" cy="59064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DF8443B-93CF-4199-9A46-7BD59B30D4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2771" y="4010542"/>
            <a:ext cx="3243263" cy="21193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5CA1821-B04A-48A1-8FA8-288D7D0A9A6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9879" r="9935"/>
          <a:stretch/>
        </p:blipFill>
        <p:spPr>
          <a:xfrm>
            <a:off x="6517567" y="5059562"/>
            <a:ext cx="639653" cy="48875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103ED4D-AF52-44A3-9454-34B0AAA7532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47838" y="3466753"/>
            <a:ext cx="2787911" cy="264682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1F7D03-359B-4CA1-9519-D3B38ECD7599}"/>
              </a:ext>
            </a:extLst>
          </p:cNvPr>
          <p:cNvSpPr txBox="1"/>
          <p:nvPr/>
        </p:nvSpPr>
        <p:spPr>
          <a:xfrm>
            <a:off x="2974824" y="18552"/>
            <a:ext cx="42203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Video screen shots</a:t>
            </a:r>
          </a:p>
        </p:txBody>
      </p:sp>
    </p:spTree>
    <p:extLst>
      <p:ext uri="{BB962C8B-B14F-4D97-AF65-F5344CB8AC3E}">
        <p14:creationId xmlns:p14="http://schemas.microsoft.com/office/powerpoint/2010/main" val="3352736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A5EE7E3-439C-48AE-BD10-DB21D83BD3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38" y="33963"/>
            <a:ext cx="2580159" cy="343259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E5BC617-80D3-4F8A-A4AD-BE5A4D5CC0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4601"/>
            <a:ext cx="2580159" cy="32233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F4C40A-C050-4C78-9F10-CA702275C9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6758" y="86822"/>
            <a:ext cx="2580159" cy="343259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FAF773-EB9D-4C7A-A9D6-BEBA6286B7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87988" y="3519413"/>
            <a:ext cx="2578929" cy="322339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0DCE0BC-3D71-4772-AB11-EFD21C7200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7929" y="585674"/>
            <a:ext cx="5757968" cy="3621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32BD0D3-0E22-4F8F-81FA-FBE0CB3553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37428" y="4314631"/>
            <a:ext cx="4009292" cy="2301572"/>
          </a:xfrm>
          <a:prstGeom prst="rect">
            <a:avLst/>
          </a:prstGeom>
        </p:spPr>
      </p:pic>
      <p:pic>
        <p:nvPicPr>
          <p:cNvPr id="20" name="Picture 19" descr="sparken hill logo cropped">
            <a:extLst>
              <a:ext uri="{FF2B5EF4-FFF2-40B4-BE49-F238E27FC236}">
                <a16:creationId xmlns:a16="http://schemas.microsoft.com/office/drawing/2014/main" id="{12E6753F-94DC-4CBB-A13F-F3BC172CA936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308" y="4726745"/>
            <a:ext cx="1200119" cy="1545581"/>
          </a:xfrm>
          <a:prstGeom prst="rect">
            <a:avLst/>
          </a:prstGeom>
          <a:noFill/>
        </p:spPr>
      </p:pic>
      <p:pic>
        <p:nvPicPr>
          <p:cNvPr id="21" name="Picture 20" descr="sparken hill logo cropped">
            <a:extLst>
              <a:ext uri="{FF2B5EF4-FFF2-40B4-BE49-F238E27FC236}">
                <a16:creationId xmlns:a16="http://schemas.microsoft.com/office/drawing/2014/main" id="{23FA3CD0-BD4B-4453-AD8A-906ED30454CF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837" y="4726744"/>
            <a:ext cx="1200119" cy="154558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2580159" y="-46483"/>
            <a:ext cx="72836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Children’s Session 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</p:spTree>
    <p:extLst>
      <p:ext uri="{BB962C8B-B14F-4D97-AF65-F5344CB8AC3E}">
        <p14:creationId xmlns:p14="http://schemas.microsoft.com/office/powerpoint/2010/main" val="16646139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36593F0-4701-4B40-A9AA-A8604DFDD311}"/>
              </a:ext>
            </a:extLst>
          </p:cNvPr>
          <p:cNvSpPr txBox="1"/>
          <p:nvPr/>
        </p:nvSpPr>
        <p:spPr>
          <a:xfrm>
            <a:off x="2278966" y="110756"/>
            <a:ext cx="686503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/>
              <a:t>3. Male &amp; Female reproductive system</a:t>
            </a:r>
            <a:r>
              <a:rPr lang="en-GB" sz="18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B10037-5686-4CEC-BE4D-028B25591E25}"/>
              </a:ext>
            </a:extLst>
          </p:cNvPr>
          <p:cNvSpPr txBox="1"/>
          <p:nvPr/>
        </p:nvSpPr>
        <p:spPr>
          <a:xfrm>
            <a:off x="332131" y="1935735"/>
            <a:ext cx="430705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/>
              <a:t>Lesson Objectives &amp;</a:t>
            </a:r>
          </a:p>
          <a:p>
            <a:pPr algn="ctr"/>
            <a:r>
              <a:rPr lang="en-GB" sz="2800" b="1" u="sng" dirty="0"/>
              <a:t> Key learning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2C0F23-9CC6-4D49-9946-A2C1874024CD}"/>
              </a:ext>
            </a:extLst>
          </p:cNvPr>
          <p:cNvSpPr txBox="1"/>
          <p:nvPr/>
        </p:nvSpPr>
        <p:spPr>
          <a:xfrm>
            <a:off x="8107015" y="785227"/>
            <a:ext cx="4084985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pPr algn="ctr"/>
            <a:endParaRPr lang="en-GB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are the key parts of the male reproductive system?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are the functions  of each part of the male reproductive system?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are the key parts of the female reproductive system?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are the functions  of each part of the female reproductive system?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C6D58A-4C9A-43BD-9643-95F5FBD51645}"/>
              </a:ext>
            </a:extLst>
          </p:cNvPr>
          <p:cNvSpPr txBox="1"/>
          <p:nvPr/>
        </p:nvSpPr>
        <p:spPr>
          <a:xfrm>
            <a:off x="1" y="2889842"/>
            <a:ext cx="441711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identify and label the function of each of the reproductive parts of the male and female reproductive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understand and explain the function of each of the reproductive parts of the male and female reproductive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F1E10D5-44C7-4F78-9C9B-B05E834C5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7116" y="785227"/>
            <a:ext cx="3689899" cy="280534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DB923E-072D-4FA1-9B83-0ECFA77C56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7116" y="3781405"/>
            <a:ext cx="3689898" cy="2965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202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E9E9B34-677A-437C-A0A4-DAFC666CAE05}"/>
              </a:ext>
            </a:extLst>
          </p:cNvPr>
          <p:cNvSpPr/>
          <p:nvPr/>
        </p:nvSpPr>
        <p:spPr>
          <a:xfrm>
            <a:off x="1400859" y="16925"/>
            <a:ext cx="72836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 Children’s Session 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95053D-96D3-4F60-9A74-E858557DC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040127"/>
            <a:ext cx="4099257" cy="22163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2A6277-EEC9-44B2-AABB-082108871D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9257" y="759760"/>
            <a:ext cx="6810090" cy="34002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AC59D3-D5D3-454E-8FBD-A08811F8D2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256486"/>
            <a:ext cx="3981157" cy="26015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36AF63-6D70-45D3-91BD-5CE43498A5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94363" y="3026410"/>
            <a:ext cx="6077243" cy="3612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5713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0C1934-8998-438D-B507-0CE52753FDDA}"/>
              </a:ext>
            </a:extLst>
          </p:cNvPr>
          <p:cNvSpPr txBox="1"/>
          <p:nvPr/>
        </p:nvSpPr>
        <p:spPr>
          <a:xfrm>
            <a:off x="1434464" y="169664"/>
            <a:ext cx="94011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u="sng" dirty="0"/>
              <a:t>4.Summary &amp; consolidation of changes during puberty</a:t>
            </a:r>
            <a:r>
              <a:rPr lang="en-GB" sz="1800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6B745A-ABF6-45DD-A7B7-C847BED10193}"/>
              </a:ext>
            </a:extLst>
          </p:cNvPr>
          <p:cNvSpPr txBox="1"/>
          <p:nvPr/>
        </p:nvSpPr>
        <p:spPr>
          <a:xfrm>
            <a:off x="332131" y="1935735"/>
            <a:ext cx="430705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u="sng" dirty="0"/>
              <a:t>Lesson Objectives &amp;</a:t>
            </a:r>
          </a:p>
          <a:p>
            <a:pPr algn="ctr"/>
            <a:r>
              <a:rPr lang="en-GB" sz="2800" b="1" u="sng" dirty="0"/>
              <a:t> Key learning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3F77035-00A2-4D48-8932-24CE0D5840E6}"/>
              </a:ext>
            </a:extLst>
          </p:cNvPr>
          <p:cNvSpPr txBox="1"/>
          <p:nvPr/>
        </p:nvSpPr>
        <p:spPr>
          <a:xfrm>
            <a:off x="8107015" y="785227"/>
            <a:ext cx="408498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pPr algn="ctr"/>
            <a:endParaRPr lang="en-GB" sz="2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happens to my body as I go through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Why do these changes take place?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Do I need to start doing anything differently when I start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Should I be embarrassed or worried about puberty?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Does everybody experience the changes at the same age?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6F7AB4-86D6-42C1-B5A1-1EF97A619D67}"/>
              </a:ext>
            </a:extLst>
          </p:cNvPr>
          <p:cNvSpPr txBox="1"/>
          <p:nvPr/>
        </p:nvSpPr>
        <p:spPr>
          <a:xfrm>
            <a:off x="343861" y="3011722"/>
            <a:ext cx="518825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recap the main physical changes that happen during puberty in both the male &amp; female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understand how / when and why these changes occur.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know that emotions and our mood are affected too.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consider making changes to  some health &amp; hygiene routines.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6CC5067-EA02-41BA-A7D1-DAA741E27F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136"/>
          <a:stretch/>
        </p:blipFill>
        <p:spPr>
          <a:xfrm>
            <a:off x="4729967" y="814765"/>
            <a:ext cx="2514600" cy="30714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07903F8-BE17-4964-B214-822B42874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2120" y="3729780"/>
            <a:ext cx="2449830" cy="291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2616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3B30DE2-4862-409D-AAEF-05BFEAC92413}"/>
              </a:ext>
            </a:extLst>
          </p:cNvPr>
          <p:cNvSpPr/>
          <p:nvPr/>
        </p:nvSpPr>
        <p:spPr>
          <a:xfrm>
            <a:off x="3045750" y="0"/>
            <a:ext cx="710284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 Children’s Session Resources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8E16C1F-BAA1-4AC2-83CE-D9341AC48B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3911" y="726963"/>
            <a:ext cx="1876425" cy="2200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D9D587-DC71-49DA-B2B0-14F40A2A5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4713" y="765063"/>
            <a:ext cx="1857375" cy="21621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4CDE6C4-2B6B-46F0-9F9B-A97C5A090A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070" y="765063"/>
            <a:ext cx="1847850" cy="22002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759D64A-F96B-496A-B749-7F0D10F13B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6787" y="765063"/>
            <a:ext cx="1933575" cy="22002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31E1331-4891-4A67-9021-9DD2863410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3254" y="761315"/>
            <a:ext cx="1895475" cy="25527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6516D0A-5EA4-4B2D-82E7-7BC18357CE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7480" y="1927829"/>
            <a:ext cx="1816940" cy="300233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7A4DC52-88E6-4DF9-81AB-2D4CF414A8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53267" y="3095472"/>
            <a:ext cx="1895475" cy="226695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4CBF8C5-3C6A-4E63-9890-75A7B9372C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61163" y="3095472"/>
            <a:ext cx="1876425" cy="23812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31D0E20-7FD5-4DF0-91D7-71925F80C1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28854" y="3084872"/>
            <a:ext cx="1866900" cy="25908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6BFD11-7ACD-468A-B6FB-0949058DDE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02512" y="3146784"/>
            <a:ext cx="1847850" cy="246697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A2E4F35-1D44-4A19-9CC0-0E25C6D8E13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02781" y="3428999"/>
            <a:ext cx="1885950" cy="25812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0A5E4F-83CC-4989-93B5-5DCDB35773AB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5328"/>
          <a:stretch/>
        </p:blipFill>
        <p:spPr>
          <a:xfrm>
            <a:off x="147479" y="5003139"/>
            <a:ext cx="1814521" cy="185486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8E38FB6F-5297-48F1-9C45-C741F5CEDD4D}"/>
              </a:ext>
            </a:extLst>
          </p:cNvPr>
          <p:cNvSpPr/>
          <p:nvPr/>
        </p:nvSpPr>
        <p:spPr>
          <a:xfrm>
            <a:off x="3814695" y="5613759"/>
            <a:ext cx="49435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Female e</a:t>
            </a:r>
            <a:r>
              <a:rPr lang="en-US" sz="54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-book</a:t>
            </a:r>
          </a:p>
        </p:txBody>
      </p:sp>
    </p:spTree>
    <p:extLst>
      <p:ext uri="{BB962C8B-B14F-4D97-AF65-F5344CB8AC3E}">
        <p14:creationId xmlns:p14="http://schemas.microsoft.com/office/powerpoint/2010/main" val="22034877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3B30DE2-4862-409D-AAEF-05BFEAC92413}"/>
              </a:ext>
            </a:extLst>
          </p:cNvPr>
          <p:cNvSpPr/>
          <p:nvPr/>
        </p:nvSpPr>
        <p:spPr>
          <a:xfrm>
            <a:off x="2898937" y="-90129"/>
            <a:ext cx="703070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4. Children’s Session Resources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E38FB6F-5297-48F1-9C45-C741F5CEDD4D}"/>
              </a:ext>
            </a:extLst>
          </p:cNvPr>
          <p:cNvSpPr/>
          <p:nvPr/>
        </p:nvSpPr>
        <p:spPr>
          <a:xfrm>
            <a:off x="4071968" y="5812420"/>
            <a:ext cx="40959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Male e</a:t>
            </a:r>
            <a:r>
              <a:rPr lang="en-US" sz="54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-book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70237E-9FA4-433D-B808-0C8A381396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7079" y="695176"/>
            <a:ext cx="1847850" cy="22002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EC3D1A-EF19-42DA-ACAA-6FE0EA61B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5074" y="714429"/>
            <a:ext cx="1800000" cy="218102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5D5CBC-A47A-4C81-88E8-4B9ED3E5A8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118" y="761315"/>
            <a:ext cx="1773838" cy="217329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1011ED8-1D7A-4B87-93D8-9526E1D7F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3372" y="747136"/>
            <a:ext cx="1773838" cy="214831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BD5658C-C01E-48D2-A1A5-EF788B6A9D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3254" y="556202"/>
            <a:ext cx="1841739" cy="23006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9A97AC4C-6FCC-4859-89E5-7B0AC62608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096" y="2032089"/>
            <a:ext cx="1976407" cy="238125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902FDC4-D4F6-40DD-98E5-1061A9EA214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905"/>
          <a:stretch/>
        </p:blipFill>
        <p:spPr>
          <a:xfrm>
            <a:off x="2210407" y="3034424"/>
            <a:ext cx="1814522" cy="256968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D9B0ED28-E912-4DB3-9A6D-6097B9CE73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71954" y="3128067"/>
            <a:ext cx="1713120" cy="248816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D44C7DE-7D4B-4AA2-A951-60D563FD01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59522" y="3152635"/>
            <a:ext cx="1868542" cy="246359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0B549-76DB-47B8-B4D8-1C7B3EA46E5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67836" y="3152635"/>
            <a:ext cx="1755334" cy="245147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F60C1C4-0CB2-4763-924C-45052A28AB6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t="16110"/>
          <a:stretch/>
        </p:blipFill>
        <p:spPr>
          <a:xfrm>
            <a:off x="10206982" y="2915816"/>
            <a:ext cx="1868543" cy="193005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E98A459-7384-4E3C-9B12-3619CC5ED45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2119" y="4469160"/>
            <a:ext cx="1834389" cy="226990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D61E8E-96B3-42CF-9989-C0500D297690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3848"/>
          <a:stretch/>
        </p:blipFill>
        <p:spPr>
          <a:xfrm>
            <a:off x="10262941" y="4904783"/>
            <a:ext cx="1752051" cy="1879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793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6641AF-7B9E-4380-B436-002AC064C6FA}"/>
              </a:ext>
            </a:extLst>
          </p:cNvPr>
          <p:cNvSpPr/>
          <p:nvPr/>
        </p:nvSpPr>
        <p:spPr>
          <a:xfrm>
            <a:off x="815040" y="4851719"/>
            <a:ext cx="47849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Children’s Session </a:t>
            </a:r>
          </a:p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2DE0C0-B972-491C-A9AB-7BCDBDE19A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927"/>
            <a:ext cx="5848350" cy="4433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7149AC8-2360-4FE7-ADCE-7FCFCE7F1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5251" y="2377441"/>
            <a:ext cx="5857875" cy="42506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D53ABD2-E828-4266-ABC5-36622F1DBE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7218" y="229867"/>
            <a:ext cx="1525908" cy="173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7704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0" y="-77791"/>
            <a:ext cx="106482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Periods (menstruation) </a:t>
            </a:r>
            <a:r>
              <a:rPr lang="en-US" sz="2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delivered separately to boys/girls</a:t>
            </a:r>
            <a:endParaRPr lang="en-US" sz="2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6608" y="1072021"/>
            <a:ext cx="352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Lesson Objectives / Key learning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E513137-C15F-47DB-9FCC-4AB838DFE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9703" y="130389"/>
            <a:ext cx="1310049" cy="146981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9841686-E387-4FF1-A54F-C5E4D27140AE}"/>
              </a:ext>
            </a:extLst>
          </p:cNvPr>
          <p:cNvSpPr txBox="1"/>
          <p:nvPr/>
        </p:nvSpPr>
        <p:spPr>
          <a:xfrm>
            <a:off x="72960" y="2191055"/>
            <a:ext cx="518825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learn about periods (menstruation)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understand the key facts about the menstrual cycle.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know the products available.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know how to use and dispose of  products used, hygienically &amp;  safely.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be able to suggest ways to overcome possible problems from periods.(menstrual wellbeing)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84ABB2-A750-49B7-9BFF-956029C2835C}"/>
              </a:ext>
            </a:extLst>
          </p:cNvPr>
          <p:cNvSpPr txBox="1"/>
          <p:nvPr/>
        </p:nvSpPr>
        <p:spPr>
          <a:xfrm>
            <a:off x="7943103" y="2771700"/>
            <a:ext cx="40849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a period?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a tampon?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a sanitary towel?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can help with period pain?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Who can help if someone is struggling to manage their period?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FE6C205-FE35-4BD9-AFFB-91D6098DE0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367"/>
          <a:stretch/>
        </p:blipFill>
        <p:spPr>
          <a:xfrm>
            <a:off x="4914900" y="650755"/>
            <a:ext cx="3807393" cy="286152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7B8840B-5919-43F1-A25A-D344851F87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0985" y="3632404"/>
            <a:ext cx="1702118" cy="17875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7E529FC-AA3E-4B9E-84CF-613F297469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5832" y="5111917"/>
            <a:ext cx="1702118" cy="155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2961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5134053" y="5167804"/>
            <a:ext cx="4969521" cy="97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Share sanitary products to discuss use &amp; disposal</a:t>
            </a:r>
          </a:p>
        </p:txBody>
      </p:sp>
      <p:pic>
        <p:nvPicPr>
          <p:cNvPr id="8" name="Picture 7" descr="sparken hill logo croppe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9032" y="-1"/>
            <a:ext cx="942968" cy="1188721"/>
          </a:xfrm>
          <a:prstGeom prst="rect">
            <a:avLst/>
          </a:prstGeom>
          <a:noFill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0C16D8-BABF-49C7-95D7-FE98166161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" y="274173"/>
            <a:ext cx="5486400" cy="447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C9E8864-CAD5-41E4-9282-21E14A11B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8553" y="274173"/>
            <a:ext cx="2114550" cy="5143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98071460-AC9E-4DD7-A60B-0F055D17715E}"/>
              </a:ext>
            </a:extLst>
          </p:cNvPr>
          <p:cNvSpPr/>
          <p:nvPr/>
        </p:nvSpPr>
        <p:spPr>
          <a:xfrm>
            <a:off x="5955509" y="-1"/>
            <a:ext cx="10534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A6A4432-54FA-4621-9436-E5A125F6FB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4878" y="826027"/>
            <a:ext cx="2524125" cy="371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EB288D-8864-4BF6-A887-D6B351205B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999" y="1331065"/>
            <a:ext cx="2041236" cy="15778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475A7CB-7D64-4959-B1D3-43BC536274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8041" y="1357973"/>
            <a:ext cx="2041236" cy="155953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5B86B3C-33DC-4B64-8125-645378A5A6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4878" y="1362676"/>
            <a:ext cx="2363419" cy="157345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7EBC13-95CD-4C5A-9DEA-1DEA7E8A25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32000" y="1357973"/>
            <a:ext cx="2427656" cy="152398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5D10C67-AEC2-4AF5-B0E7-780CEA02E84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43359" y="1369190"/>
            <a:ext cx="2344844" cy="158077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E2BA4F-19E6-4DCB-8715-BBADDAB71B2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188" y="3127576"/>
            <a:ext cx="2344844" cy="153432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8EEE3E0-4620-470E-96F3-EBE47A605A9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01425" y="3154710"/>
            <a:ext cx="2041236" cy="153432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BF692CE-D4EC-4E6E-A944-DAE346DF9F0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892290" y="3177947"/>
            <a:ext cx="2427656" cy="15071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813BE78-DFD1-4CA6-AB30-417C83E664B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517729" y="3173595"/>
            <a:ext cx="2427656" cy="149405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F5D0C69-B6D4-49B3-813D-AFAFFDB1BAC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103574" y="3191081"/>
            <a:ext cx="1884629" cy="142349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524B4EC-648B-4DDC-9807-B4D81959B20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999" y="4715925"/>
            <a:ext cx="2427656" cy="146384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AC4C5E07-C089-46D4-848C-135806E192F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601425" y="4762563"/>
            <a:ext cx="2162773" cy="146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9473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C488837-FDB1-43B2-92B7-A13C2BF275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99" y="723900"/>
            <a:ext cx="9503535" cy="61341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DA26097-85F6-4BF2-B9C1-027963C1F485}"/>
              </a:ext>
            </a:extLst>
          </p:cNvPr>
          <p:cNvSpPr/>
          <p:nvPr/>
        </p:nvSpPr>
        <p:spPr>
          <a:xfrm>
            <a:off x="1905000" y="0"/>
            <a:ext cx="91821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Children’s Session 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</p:spTree>
    <p:extLst>
      <p:ext uri="{BB962C8B-B14F-4D97-AF65-F5344CB8AC3E}">
        <p14:creationId xmlns:p14="http://schemas.microsoft.com/office/powerpoint/2010/main" val="40250645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238146-A640-45F6-882D-6E9751AB6A43}"/>
              </a:ext>
            </a:extLst>
          </p:cNvPr>
          <p:cNvSpPr/>
          <p:nvPr/>
        </p:nvSpPr>
        <p:spPr>
          <a:xfrm>
            <a:off x="2274420" y="0"/>
            <a:ext cx="764316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Children’s Session 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5801B3-D73E-4BB3-980A-BC6D425675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7380" y="633187"/>
            <a:ext cx="8877600" cy="4595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B142D9-1A3D-480B-94DE-751BB63677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1049"/>
          <a:stretch/>
        </p:blipFill>
        <p:spPr>
          <a:xfrm>
            <a:off x="40005" y="5241647"/>
            <a:ext cx="4434840" cy="1512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ECBA1F-0068-4D22-84CF-2A17B53B96E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9743"/>
          <a:stretch/>
        </p:blipFill>
        <p:spPr>
          <a:xfrm>
            <a:off x="4514850" y="5241647"/>
            <a:ext cx="4434841" cy="15525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4A6E20-7DAD-4E0A-8FB8-0A7DE658C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9701" y="5228387"/>
            <a:ext cx="2905132" cy="152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0974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9429" y="155943"/>
            <a:ext cx="10156351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 Making Babies &amp; Sexual Intercourse / </a:t>
            </a:r>
          </a:p>
          <a:p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stages of conception </a:t>
            </a:r>
            <a:r>
              <a:rPr lang="en-US" sz="1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(parents have the right to withdraw their child from this lesson.)</a:t>
            </a:r>
          </a:p>
          <a:p>
            <a:pPr algn="ctr"/>
            <a:endParaRPr lang="en-US" sz="2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00515" y="2028616"/>
            <a:ext cx="352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Lesson Objectives / Key learning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DF1BB8-BB22-43AB-A00B-1924E06E11BC}"/>
              </a:ext>
            </a:extLst>
          </p:cNvPr>
          <p:cNvSpPr txBox="1"/>
          <p:nvPr/>
        </p:nvSpPr>
        <p:spPr>
          <a:xfrm>
            <a:off x="-33394" y="3228422"/>
            <a:ext cx="518825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learn and understand how babies are conceived as part of the human life–cycle.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be able to describe fertilisation through sexual intercourse.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be able to explain what consent means.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know the age of consent.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825671A-524A-41D3-8A34-412CD093F32A}"/>
              </a:ext>
            </a:extLst>
          </p:cNvPr>
          <p:cNvSpPr txBox="1"/>
          <p:nvPr/>
        </p:nvSpPr>
        <p:spPr>
          <a:xfrm>
            <a:off x="8376380" y="1782918"/>
            <a:ext cx="40849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sexual intercourse?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Why do people have babies?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do people have babies?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is consent?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At what age can people legally have sexual intercourse?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521F51D-3ECF-4C18-89B7-14EE366F40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5679" y="4444467"/>
            <a:ext cx="1857375" cy="22002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283A0E-3E3E-4961-AE66-33752889FA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2037" y="1348496"/>
            <a:ext cx="3917909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494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2A8CCA-3067-4120-AA1E-DB7EB8ED2B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90" t="17478" r="12504" b="20772"/>
          <a:stretch/>
        </p:blipFill>
        <p:spPr>
          <a:xfrm>
            <a:off x="4823457" y="934532"/>
            <a:ext cx="2857501" cy="142400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D9920FE-E772-444E-AB94-F9B152851F75}"/>
              </a:ext>
            </a:extLst>
          </p:cNvPr>
          <p:cNvGrpSpPr/>
          <p:nvPr/>
        </p:nvGrpSpPr>
        <p:grpSpPr>
          <a:xfrm>
            <a:off x="2194559" y="72903"/>
            <a:ext cx="9013543" cy="923330"/>
            <a:chOff x="289560" y="-1"/>
            <a:chExt cx="9013543" cy="92333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B26E97D4-5ECA-44EF-ADC8-F287488F3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9560" y="274173"/>
              <a:ext cx="5486400" cy="447675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75946E6-E17B-4E49-9458-DD3B0AB728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88553" y="274173"/>
              <a:ext cx="2114550" cy="51435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ED9C14F-2080-45DC-B3C7-3D9F3996D4C3}"/>
                </a:ext>
              </a:extLst>
            </p:cNvPr>
            <p:cNvSpPr/>
            <p:nvPr/>
          </p:nvSpPr>
          <p:spPr>
            <a:xfrm>
              <a:off x="5955509" y="-1"/>
              <a:ext cx="105349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OR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6C8BCD4-0CCF-4427-A11B-09F43B2990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4559" y="310279"/>
            <a:ext cx="3055621" cy="590851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AB5C0DD8-6CF2-4E12-8C5E-0025EA5BF156}"/>
              </a:ext>
            </a:extLst>
          </p:cNvPr>
          <p:cNvGrpSpPr/>
          <p:nvPr/>
        </p:nvGrpSpPr>
        <p:grpSpPr>
          <a:xfrm>
            <a:off x="232410" y="2352016"/>
            <a:ext cx="11727180" cy="1455937"/>
            <a:chOff x="232410" y="2560170"/>
            <a:chExt cx="11727180" cy="145593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B61B9593-8CD7-4CCD-9E70-BE9E8F60F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2410" y="2560170"/>
              <a:ext cx="2857500" cy="142400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60A8904D-1221-48AF-B997-DCB5ECE713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42310" y="2617789"/>
              <a:ext cx="2857500" cy="136638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F42A4E1-D5F6-4D38-893D-245C8CAE757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263409" y="2617789"/>
              <a:ext cx="2835100" cy="1366384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2C2A88DB-384A-4573-8D0F-32F57C56FFE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305950" y="2617789"/>
              <a:ext cx="2653640" cy="1398318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85F2A6B-29E3-40F4-8B8F-3BDB9E817937}"/>
              </a:ext>
            </a:extLst>
          </p:cNvPr>
          <p:cNvGrpSpPr/>
          <p:nvPr/>
        </p:nvGrpSpPr>
        <p:grpSpPr>
          <a:xfrm>
            <a:off x="232410" y="3868007"/>
            <a:ext cx="11853230" cy="1465277"/>
            <a:chOff x="232410" y="4149856"/>
            <a:chExt cx="11853230" cy="1465277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CCE91A09-C3F8-4713-B29F-8D0FB1F84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187547" y="4191129"/>
              <a:ext cx="2857501" cy="1424004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42054A3-1B1C-4AD3-9D3C-44BE3B96D3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228140" y="4191129"/>
              <a:ext cx="2857500" cy="1373784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BA32A2C6-90D8-4BB1-87A1-D0BD5BC3CD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232410" y="4149856"/>
              <a:ext cx="2813659" cy="1415057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F05F8CA8-77BC-4997-AEE0-832E197CD7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190796" y="4168768"/>
              <a:ext cx="2813659" cy="1396145"/>
            </a:xfrm>
            <a:prstGeom prst="rect">
              <a:avLst/>
            </a:prstGeom>
          </p:spPr>
        </p:pic>
      </p:grpSp>
      <p:pic>
        <p:nvPicPr>
          <p:cNvPr id="31" name="Picture 30">
            <a:extLst>
              <a:ext uri="{FF2B5EF4-FFF2-40B4-BE49-F238E27FC236}">
                <a16:creationId xmlns:a16="http://schemas.microsoft.com/office/drawing/2014/main" id="{DA9F3EB5-B26A-4F2C-B04F-E190B5EFFA22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t="12572" r="12549" b="3252"/>
          <a:stretch/>
        </p:blipFill>
        <p:spPr>
          <a:xfrm>
            <a:off x="232410" y="5375051"/>
            <a:ext cx="2813658" cy="1371032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C7EE6C4-AC2D-4B93-864B-CD14DEB608A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42310" y="5375051"/>
            <a:ext cx="2857500" cy="133927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432964E-1DDC-4E97-8C33-9BE62F3C4BF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38897" y="5442012"/>
            <a:ext cx="1296559" cy="144554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6124D75-AF80-4586-8C5D-D6F933386EC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607777" y="5437544"/>
            <a:ext cx="1296559" cy="144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9156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92C158-B517-4157-9D33-C64F416F0C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3610"/>
          <a:stretch/>
        </p:blipFill>
        <p:spPr>
          <a:xfrm>
            <a:off x="2971800" y="4230321"/>
            <a:ext cx="5924550" cy="263062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21DDBFD-9831-428F-9673-75F81A3E1A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55" t="19524"/>
          <a:stretch/>
        </p:blipFill>
        <p:spPr>
          <a:xfrm>
            <a:off x="1805940" y="1574506"/>
            <a:ext cx="9998013" cy="2770799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7F010F9-F32A-4145-BA49-35CCA7B515ED}"/>
              </a:ext>
            </a:extLst>
          </p:cNvPr>
          <p:cNvSpPr/>
          <p:nvPr/>
        </p:nvSpPr>
        <p:spPr>
          <a:xfrm>
            <a:off x="3703550" y="247471"/>
            <a:ext cx="47849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Children’s Session </a:t>
            </a:r>
          </a:p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</p:spTree>
    <p:extLst>
      <p:ext uri="{BB962C8B-B14F-4D97-AF65-F5344CB8AC3E}">
        <p14:creationId xmlns:p14="http://schemas.microsoft.com/office/powerpoint/2010/main" val="2485103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84440" y="240373"/>
            <a:ext cx="742312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 Children’s Session 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 </a:t>
            </a:r>
          </a:p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</a:t>
            </a:r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Let’s talk about sex Quiz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)</a:t>
            </a:r>
          </a:p>
        </p:txBody>
      </p:sp>
      <p:pic>
        <p:nvPicPr>
          <p:cNvPr id="6" name="Picture 5" descr="sparken hill logo croppe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960" y="0"/>
            <a:ext cx="1082040" cy="118872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40232F-9DCD-4AB1-9323-0A5B5F1A4D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3043" y="1440702"/>
            <a:ext cx="3493202" cy="19882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D26ADE-CF2D-40C0-A0C5-6680F970F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6165" y="1667753"/>
            <a:ext cx="2722248" cy="236813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BC090E-4813-4738-998B-440DCB982E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49075" y="1721650"/>
            <a:ext cx="3257377" cy="23393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AE21C2-DDDA-496F-BD57-A34729C99F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627" y="3624209"/>
            <a:ext cx="2862832" cy="20102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340240C-DC9D-4380-AF10-99E5BF9EB4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99018" y="4158608"/>
            <a:ext cx="2722249" cy="216308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AB7BBA-DEFF-44AD-9FD5-7D0B8B6B82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0" y="4413038"/>
            <a:ext cx="2876013" cy="20085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BAE1B76-8462-4D6A-971E-08B260FEEC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44191" y="4593888"/>
            <a:ext cx="2862261" cy="202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7830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82304" y="123690"/>
            <a:ext cx="1095934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Making Babies – Pregnancy &amp; Birth </a:t>
            </a:r>
          </a:p>
          <a:p>
            <a:pPr algn="ctr"/>
            <a:r>
              <a:rPr lang="en-US" sz="24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(parents have the right to withdraw their child from this lesson.)</a:t>
            </a:r>
          </a:p>
          <a:p>
            <a:pPr algn="ctr"/>
            <a:endParaRPr lang="en-US" sz="2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sparken hill logo croppe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643413" cy="1440179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0ADA012-E05A-46C4-A291-8E151D9F9B34}"/>
              </a:ext>
            </a:extLst>
          </p:cNvPr>
          <p:cNvSpPr txBox="1"/>
          <p:nvPr/>
        </p:nvSpPr>
        <p:spPr>
          <a:xfrm>
            <a:off x="150354" y="1301932"/>
            <a:ext cx="35204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/>
              <a:t>Lesson Objectives / Key learning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B62355-1DC7-4CB4-A844-F49ADEBDD140}"/>
              </a:ext>
            </a:extLst>
          </p:cNvPr>
          <p:cNvSpPr txBox="1"/>
          <p:nvPr/>
        </p:nvSpPr>
        <p:spPr>
          <a:xfrm>
            <a:off x="94968" y="2367259"/>
            <a:ext cx="518825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understand the development of the baby during pregnancy.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know how long an average pregnancy lasts.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explain why a pregnancy lasts approximately 40 weeks (9 months).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identify &amp; explain why some things should and should not be eaten in pregnancy.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To explain &amp; describe how babies are born (delivered).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ADF4A0-9C94-4052-B3CA-DB4A2CEE14E3}"/>
              </a:ext>
            </a:extLst>
          </p:cNvPr>
          <p:cNvSpPr txBox="1"/>
          <p:nvPr/>
        </p:nvSpPr>
        <p:spPr>
          <a:xfrm>
            <a:off x="8346643" y="1259264"/>
            <a:ext cx="375038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/>
              <a:t>Key Questions</a:t>
            </a:r>
          </a:p>
          <a:p>
            <a:endParaRPr lang="en-GB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does a baby grow / develop in the uterus / womb?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How are babies are born?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Does it hurt?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does a baby need in the first months of life?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b="1" dirty="0"/>
              <a:t>What other options are there for couples wanting a baby?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1453C06-B206-476E-81A8-BB12854E5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590" y="1349840"/>
            <a:ext cx="4031489" cy="10650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7B0297D-2E9A-4B2E-861D-416F5BBA0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9503" y="2281382"/>
            <a:ext cx="1129455" cy="24986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D12A5AD-B710-45C4-ABD7-AA7D7A0736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096" y="3187582"/>
            <a:ext cx="1219404" cy="29255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3347B1F-A3B4-45F6-9E3D-69ACA0A15DA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5294"/>
          <a:stretch/>
        </p:blipFill>
        <p:spPr>
          <a:xfrm>
            <a:off x="7424637" y="4260523"/>
            <a:ext cx="1230985" cy="25974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9186" y="5564770"/>
            <a:ext cx="2055307" cy="122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4033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D348C4-0E57-4A20-A19E-EB2B0D681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302" y="223837"/>
            <a:ext cx="5971498" cy="8734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BEFCE4-3980-47B6-A266-22580D3A0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813" y="1299210"/>
            <a:ext cx="2276475" cy="647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185BEA-B989-4336-B253-907F0BCBAD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297" y="2087735"/>
            <a:ext cx="3027075" cy="152330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8EA606-B980-4A82-8AFD-08AC5BF599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2520" y="177845"/>
            <a:ext cx="3039446" cy="151349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2D2C52-C9D8-4DB6-8A43-E8623244B7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7213" y="2097191"/>
            <a:ext cx="3027075" cy="15138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C4EDB9-4B2C-4421-94CC-D9A6576E3C9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27300" r="22510"/>
          <a:stretch/>
        </p:blipFill>
        <p:spPr>
          <a:xfrm>
            <a:off x="6806129" y="1870410"/>
            <a:ext cx="1883742" cy="185019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68701D0-95E8-4F8B-8D5C-4DAD4ACDE37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8879" r="14550"/>
          <a:stretch/>
        </p:blipFill>
        <p:spPr>
          <a:xfrm>
            <a:off x="8428842" y="2213641"/>
            <a:ext cx="1273153" cy="1271496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3C2DE5AF-466B-4A59-9EE6-7B3D87450DAD}"/>
              </a:ext>
            </a:extLst>
          </p:cNvPr>
          <p:cNvGrpSpPr/>
          <p:nvPr/>
        </p:nvGrpSpPr>
        <p:grpSpPr>
          <a:xfrm>
            <a:off x="198881" y="1986701"/>
            <a:ext cx="11628702" cy="3715269"/>
            <a:chOff x="154735" y="1267595"/>
            <a:chExt cx="15648581" cy="4532606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52AFC153-5E7F-4CE7-9DD5-CC79C9DB7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3260142" y="1267595"/>
              <a:ext cx="2543174" cy="2295525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34169DE0-6243-4CE8-A2A6-7A4BE64773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54735" y="3504675"/>
              <a:ext cx="2534925" cy="2295526"/>
            </a:xfrm>
            <a:prstGeom prst="rect">
              <a:avLst/>
            </a:prstGeom>
          </p:spPr>
        </p:pic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2B987DC4-6211-4869-949B-654CB82457D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157799" y="3832557"/>
            <a:ext cx="1883743" cy="18572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2D65B9C-30DA-42C3-80EA-3FAC9E2726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78909" y="3832557"/>
            <a:ext cx="2220946" cy="18572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7EBC3D7-9083-49C0-9227-99C8DED4766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32030" y="3868289"/>
            <a:ext cx="1958919" cy="175959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67A578B-737C-4C26-BE67-58A6D6792EDD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24730"/>
          <a:stretch/>
        </p:blipFill>
        <p:spPr>
          <a:xfrm>
            <a:off x="8623124" y="4007438"/>
            <a:ext cx="1610408" cy="151349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AA8FE97-C34D-4586-8B8A-365D2216495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233532" y="4547666"/>
            <a:ext cx="1883743" cy="194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594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7F010F9-F32A-4145-BA49-35CCA7B515ED}"/>
              </a:ext>
            </a:extLst>
          </p:cNvPr>
          <p:cNvSpPr/>
          <p:nvPr/>
        </p:nvSpPr>
        <p:spPr>
          <a:xfrm>
            <a:off x="3703550" y="247471"/>
            <a:ext cx="47849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Children’s Session </a:t>
            </a:r>
          </a:p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7C22F8-A292-4390-A15A-A4BE92CC3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15694"/>
            <a:ext cx="6107200" cy="49423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7BEAB6-4B4B-449B-9836-F9F4115067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7199" y="1714500"/>
            <a:ext cx="6029325" cy="4896029"/>
          </a:xfrm>
          <a:prstGeom prst="rect">
            <a:avLst/>
          </a:prstGeom>
        </p:spPr>
      </p:pic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3E5F8063-2630-40B7-A804-128620B6BFDF}"/>
              </a:ext>
            </a:extLst>
          </p:cNvPr>
          <p:cNvSpPr/>
          <p:nvPr/>
        </p:nvSpPr>
        <p:spPr>
          <a:xfrm>
            <a:off x="126609" y="1915694"/>
            <a:ext cx="2996419" cy="1108860"/>
          </a:xfrm>
          <a:prstGeom prst="flowChartAlternateProces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2452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322804-F478-4382-A553-89EFB1871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1852" y="1"/>
            <a:ext cx="8867012" cy="6668086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25D0E97-A4AF-4C8E-8C28-749066B4898B}"/>
              </a:ext>
            </a:extLst>
          </p:cNvPr>
          <p:cNvSpPr/>
          <p:nvPr/>
        </p:nvSpPr>
        <p:spPr>
          <a:xfrm>
            <a:off x="1758462" y="0"/>
            <a:ext cx="4337538" cy="15474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24873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7F010F9-F32A-4145-BA49-35CCA7B515ED}"/>
              </a:ext>
            </a:extLst>
          </p:cNvPr>
          <p:cNvSpPr/>
          <p:nvPr/>
        </p:nvSpPr>
        <p:spPr>
          <a:xfrm>
            <a:off x="3703550" y="247471"/>
            <a:ext cx="478490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Children’s Session </a:t>
            </a:r>
          </a:p>
          <a:p>
            <a:pPr algn="ctr"/>
            <a:r>
              <a:rPr lang="en-US" sz="36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</a:t>
            </a:r>
            <a:r>
              <a:rPr lang="en-US" sz="3600" b="1" u="sng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orksheets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10677B-847F-4C18-9433-96435B21AF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309" y="1447801"/>
            <a:ext cx="912451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5882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660" y="1815882"/>
            <a:ext cx="8260080" cy="50714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23D772-C3FE-43AF-94AC-435553D5F895}"/>
              </a:ext>
            </a:extLst>
          </p:cNvPr>
          <p:cNvSpPr txBox="1"/>
          <p:nvPr/>
        </p:nvSpPr>
        <p:spPr>
          <a:xfrm>
            <a:off x="2080260" y="0"/>
            <a:ext cx="90754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Marie is pregnant. Which of these things should she take a lot of, the things she should take a little of and the things she should never take especially during pregnancy.</a:t>
            </a:r>
          </a:p>
        </p:txBody>
      </p:sp>
    </p:spTree>
    <p:extLst>
      <p:ext uri="{BB962C8B-B14F-4D97-AF65-F5344CB8AC3E}">
        <p14:creationId xmlns:p14="http://schemas.microsoft.com/office/powerpoint/2010/main" val="20965836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2041236" cy="22813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748476" y="1345436"/>
            <a:ext cx="78984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FF0000"/>
                </a:solidFill>
              </a:rPr>
              <a:t>For pupils to access and participate in this programme of study and course of lessons the school needs explicit permission from parents prior to delivery and onset of this teaching.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77540" y="0"/>
            <a:ext cx="4609564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0000"/>
                </a:solidFill>
              </a:rPr>
              <a:t>IMPORTANT: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748476" y="5091530"/>
            <a:ext cx="7426037" cy="16747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FF0000"/>
                </a:solidFill>
              </a:rPr>
              <a:t>Click here to complete the permission link (note: if you do NOT give permission, you will also need to use this link.)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E1CCEC-3BEB-4B25-BE29-9FF5BED72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317" y="91738"/>
            <a:ext cx="1604159" cy="169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4023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16998</TotalTime>
  <Words>1270</Words>
  <Application>Microsoft Office PowerPoint</Application>
  <PresentationFormat>Widescreen</PresentationFormat>
  <Paragraphs>154</Paragraphs>
  <Slides>34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Karen Godfery</dc:creator>
  <cp:lastModifiedBy>Sparken Hill Application</cp:lastModifiedBy>
  <cp:revision>121</cp:revision>
  <dcterms:created xsi:type="dcterms:W3CDTF">2021-05-15T19:24:06Z</dcterms:created>
  <dcterms:modified xsi:type="dcterms:W3CDTF">2026-04-30T09:41:08Z</dcterms:modified>
</cp:coreProperties>
</file>