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CA16E-0645-42C7-A90D-308CF0A1BC24}" type="datetimeFigureOut">
              <a:rPr lang="en-GB" smtClean="0"/>
              <a:t>08/10/2021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63F100-3BD0-48F1-9350-89338ADF3BCA}" type="slidenum">
              <a:rPr lang="en-GB" smtClean="0"/>
              <a:t>‹#›</a:t>
            </a:fld>
            <a:endParaRPr lang="en-GB"/>
          </a:p>
        </p:txBody>
      </p:sp>
    </p:spTree>
    <p:extLst>
      <p:ext uri="{BB962C8B-B14F-4D97-AF65-F5344CB8AC3E}">
        <p14:creationId xmlns:p14="http://schemas.microsoft.com/office/powerpoint/2010/main" val="2676006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A95DF6-7954-456E-853D-E125D230EE6A}"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782199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A95DF6-7954-456E-853D-E125D230EE6A}"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831309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A95DF6-7954-456E-853D-E125D230EE6A}"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2280617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A95DF6-7954-456E-853D-E125D230EE6A}"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4086164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A95DF6-7954-456E-853D-E125D230EE6A}" type="datetimeFigureOut">
              <a:rPr lang="en-GB" smtClean="0"/>
              <a:t>08/10/2021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2790353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A95DF6-7954-456E-853D-E125D230EE6A}" type="datetimeFigureOut">
              <a:rPr lang="en-GB" smtClean="0"/>
              <a:t>08/10/2021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237662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A95DF6-7954-456E-853D-E125D230EE6A}" type="datetimeFigureOut">
              <a:rPr lang="en-GB" smtClean="0"/>
              <a:t>08/10/2021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304716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A95DF6-7954-456E-853D-E125D230EE6A}"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580577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A95DF6-7954-456E-853D-E125D230EE6A}"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1926114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A95DF6-7954-456E-853D-E125D230EE6A}"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4162209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A95DF6-7954-456E-853D-E125D230EE6A}"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4B89F3-DE88-45F7-A5D6-260C707C4C94}" type="slidenum">
              <a:rPr lang="en-GB" smtClean="0"/>
              <a:t>‹#›</a:t>
            </a:fld>
            <a:endParaRPr lang="en-GB"/>
          </a:p>
        </p:txBody>
      </p:sp>
    </p:spTree>
    <p:extLst>
      <p:ext uri="{BB962C8B-B14F-4D97-AF65-F5344CB8AC3E}">
        <p14:creationId xmlns:p14="http://schemas.microsoft.com/office/powerpoint/2010/main" val="640835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A95DF6-7954-456E-853D-E125D230EE6A}" type="datetimeFigureOut">
              <a:rPr lang="en-GB" smtClean="0"/>
              <a:t>08/10/2021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B89F3-DE88-45F7-A5D6-260C707C4C94}" type="slidenum">
              <a:rPr lang="en-GB" smtClean="0"/>
              <a:t>‹#›</a:t>
            </a:fld>
            <a:endParaRPr lang="en-GB"/>
          </a:p>
        </p:txBody>
      </p:sp>
    </p:spTree>
    <p:extLst>
      <p:ext uri="{BB962C8B-B14F-4D97-AF65-F5344CB8AC3E}">
        <p14:creationId xmlns:p14="http://schemas.microsoft.com/office/powerpoint/2010/main" val="1618124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0182" y="104021"/>
            <a:ext cx="944962" cy="1085182"/>
          </a:xfrm>
          <a:prstGeom prst="rect">
            <a:avLst/>
          </a:prstGeom>
        </p:spPr>
      </p:pic>
      <p:pic>
        <p:nvPicPr>
          <p:cNvPr id="5" name="Picture 4"/>
          <p:cNvPicPr>
            <a:picLocks noChangeAspect="1"/>
          </p:cNvPicPr>
          <p:nvPr/>
        </p:nvPicPr>
        <p:blipFill>
          <a:blip r:embed="rId3"/>
          <a:stretch>
            <a:fillRect/>
          </a:stretch>
        </p:blipFill>
        <p:spPr>
          <a:xfrm>
            <a:off x="10327465" y="247289"/>
            <a:ext cx="707197" cy="688908"/>
          </a:xfrm>
          <a:prstGeom prst="rect">
            <a:avLst/>
          </a:prstGeom>
        </p:spPr>
      </p:pic>
      <p:pic>
        <p:nvPicPr>
          <p:cNvPr id="6" name="Picture 5"/>
          <p:cNvPicPr>
            <a:picLocks noChangeAspect="1"/>
          </p:cNvPicPr>
          <p:nvPr/>
        </p:nvPicPr>
        <p:blipFill>
          <a:blip r:embed="rId4"/>
          <a:stretch>
            <a:fillRect/>
          </a:stretch>
        </p:blipFill>
        <p:spPr>
          <a:xfrm>
            <a:off x="11164356" y="357027"/>
            <a:ext cx="731583" cy="579170"/>
          </a:xfrm>
          <a:prstGeom prst="rect">
            <a:avLst/>
          </a:prstGeom>
        </p:spPr>
      </p:pic>
      <p:sp>
        <p:nvSpPr>
          <p:cNvPr id="7" name="Rectangle 6"/>
          <p:cNvSpPr/>
          <p:nvPr/>
        </p:nvSpPr>
        <p:spPr>
          <a:xfrm>
            <a:off x="1998617" y="351422"/>
            <a:ext cx="7917623" cy="584775"/>
          </a:xfrm>
          <a:prstGeom prst="rect">
            <a:avLst/>
          </a:prstGeom>
          <a:noFill/>
        </p:spPr>
        <p:txBody>
          <a:bodyPr wrap="squar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Dance Progression Ladder</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p:cNvSpPr txBox="1"/>
          <p:nvPr/>
        </p:nvSpPr>
        <p:spPr>
          <a:xfrm>
            <a:off x="62028" y="4987056"/>
            <a:ext cx="11946024" cy="181588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sz="1600" b="1" dirty="0" smtClean="0"/>
              <a:t>5 Benefits of Dance</a:t>
            </a:r>
          </a:p>
          <a:p>
            <a:pPr marL="285750" indent="-285750">
              <a:buFont typeface="Arial" panose="020B0604020202020204" pitchFamily="34" charset="0"/>
              <a:buChar char="•"/>
            </a:pPr>
            <a:r>
              <a:rPr lang="en-GB" sz="1600" b="1" dirty="0" smtClean="0"/>
              <a:t>Improves physical &amp; mental health; </a:t>
            </a:r>
            <a:r>
              <a:rPr lang="en-GB" sz="1600" dirty="0" smtClean="0"/>
              <a:t>dancing regularly can significantly increase physical strength, flexibility, stamina &amp; releases endorphins.</a:t>
            </a:r>
          </a:p>
          <a:p>
            <a:pPr marL="285750" indent="-285750">
              <a:buFont typeface="Arial" panose="020B0604020202020204" pitchFamily="34" charset="0"/>
              <a:buChar char="•"/>
            </a:pPr>
            <a:r>
              <a:rPr lang="en-GB" sz="1600" b="1" dirty="0" smtClean="0"/>
              <a:t>Increases co-ordination; </a:t>
            </a:r>
            <a:r>
              <a:rPr lang="en-GB" sz="1600" dirty="0" smtClean="0"/>
              <a:t>repetitive &amp; varied movements made with our bodies improves balance, muscle tone &amp; spatial awareness. </a:t>
            </a:r>
          </a:p>
          <a:p>
            <a:pPr marL="285750" indent="-285750">
              <a:buFont typeface="Arial" panose="020B0604020202020204" pitchFamily="34" charset="0"/>
              <a:buChar char="•"/>
            </a:pPr>
            <a:r>
              <a:rPr lang="en-GB" sz="1600" b="1" dirty="0" smtClean="0"/>
              <a:t>Helps improve focus; </a:t>
            </a:r>
            <a:r>
              <a:rPr lang="en-GB" sz="1600" dirty="0" smtClean="0"/>
              <a:t>dance requires creativity and imagination which in turn leads to an improved focus. Improving brain function &amp; boosting memory. Ability to connect with others creatively. </a:t>
            </a:r>
          </a:p>
          <a:p>
            <a:pPr marL="285750" indent="-285750">
              <a:buFont typeface="Arial" panose="020B0604020202020204" pitchFamily="34" charset="0"/>
              <a:buChar char="•"/>
            </a:pPr>
            <a:r>
              <a:rPr lang="en-GB" sz="1600" b="1" dirty="0" smtClean="0"/>
              <a:t>Improves self esteem; </a:t>
            </a:r>
            <a:r>
              <a:rPr lang="en-GB" sz="1600" dirty="0" smtClean="0"/>
              <a:t>awareness of our bodies and being comfortable in them, confidence will grow as they learn more skills, self confidence is a core mental skill that they can then take with them in through the rest of their learning journeys. </a:t>
            </a:r>
            <a:endParaRPr lang="en-GB" sz="1600" b="1" dirty="0"/>
          </a:p>
        </p:txBody>
      </p:sp>
      <p:sp>
        <p:nvSpPr>
          <p:cNvPr id="9" name="TextBox 8"/>
          <p:cNvSpPr txBox="1"/>
          <p:nvPr/>
        </p:nvSpPr>
        <p:spPr>
          <a:xfrm>
            <a:off x="150182" y="1316207"/>
            <a:ext cx="5884858" cy="1600438"/>
          </a:xfrm>
          <a:prstGeom prst="rect">
            <a:avLst/>
          </a:prstGeom>
          <a:solidFill>
            <a:srgbClr val="000066"/>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b="1" dirty="0" smtClean="0">
                <a:solidFill>
                  <a:schemeClr val="bg1"/>
                </a:solidFill>
              </a:rPr>
              <a:t>Intent:</a:t>
            </a:r>
          </a:p>
          <a:p>
            <a:r>
              <a:rPr lang="en-GB" sz="1600" dirty="0" smtClean="0">
                <a:solidFill>
                  <a:schemeClr val="bg1"/>
                </a:solidFill>
              </a:rPr>
              <a:t>Here at Sparken Hill we will ensure that pupils will cover all the requirements in the national curriculum for P.E. It is our intention to deliver a varied physical education as well as an developing an enjoyment in </a:t>
            </a:r>
            <a:r>
              <a:rPr lang="en-GB" sz="1600" b="1" dirty="0" smtClean="0">
                <a:solidFill>
                  <a:schemeClr val="bg1"/>
                </a:solidFill>
              </a:rPr>
              <a:t>all</a:t>
            </a:r>
            <a:r>
              <a:rPr lang="en-GB" sz="1600" dirty="0" smtClean="0">
                <a:solidFill>
                  <a:schemeClr val="bg1"/>
                </a:solidFill>
              </a:rPr>
              <a:t> physical activity, P.E &amp; Sport. Thus why we recognise the importance of offering dance as part of our P.E curriculum. </a:t>
            </a:r>
          </a:p>
        </p:txBody>
      </p:sp>
      <p:sp>
        <p:nvSpPr>
          <p:cNvPr id="10" name="TextBox 9"/>
          <p:cNvSpPr txBox="1"/>
          <p:nvPr/>
        </p:nvSpPr>
        <p:spPr>
          <a:xfrm>
            <a:off x="6158040" y="1500357"/>
            <a:ext cx="5919693" cy="2831544"/>
          </a:xfrm>
          <a:prstGeom prst="rect">
            <a:avLst/>
          </a:prstGeom>
          <a:solidFill>
            <a:srgbClr val="000066"/>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b="1" dirty="0" smtClean="0">
                <a:solidFill>
                  <a:schemeClr val="bg1"/>
                </a:solidFill>
              </a:rPr>
              <a:t>Implementation: </a:t>
            </a:r>
          </a:p>
          <a:p>
            <a:r>
              <a:rPr lang="en-GB" sz="1600" dirty="0" smtClean="0">
                <a:solidFill>
                  <a:schemeClr val="bg1"/>
                </a:solidFill>
              </a:rPr>
              <a:t>Pupils have 1 hour of dance for a term every academic year. Within each lesson we strive to give/develop their skills in movement and dance. In foundation we look to build the fundamental skills needed such as rhythm, balance &amp; coordination and then as the pupils move up through the school these skills will be built upon and then applied creatively in various dance styles and movements from around the world. Children will learn appropriate terminology along the way in order to help their own choreography and evaluate other performances. </a:t>
            </a:r>
            <a:r>
              <a:rPr lang="en-GB" sz="1600" dirty="0" smtClean="0">
                <a:solidFill>
                  <a:schemeClr val="bg1"/>
                </a:solidFill>
              </a:rPr>
              <a:t>Most of all to build confidenc</a:t>
            </a:r>
            <a:r>
              <a:rPr lang="en-GB" sz="1600" dirty="0" smtClean="0">
                <a:solidFill>
                  <a:schemeClr val="bg1"/>
                </a:solidFill>
              </a:rPr>
              <a:t>e, to express yourself through dance.</a:t>
            </a:r>
            <a:endParaRPr lang="en-GB" sz="1600" dirty="0" smtClean="0">
              <a:solidFill>
                <a:schemeClr val="bg1"/>
              </a:solidFill>
            </a:endParaRPr>
          </a:p>
        </p:txBody>
      </p:sp>
      <p:sp>
        <p:nvSpPr>
          <p:cNvPr id="11" name="TextBox 10"/>
          <p:cNvSpPr txBox="1"/>
          <p:nvPr/>
        </p:nvSpPr>
        <p:spPr>
          <a:xfrm>
            <a:off x="150182" y="3126734"/>
            <a:ext cx="5884858" cy="1600438"/>
          </a:xfrm>
          <a:prstGeom prst="rect">
            <a:avLst/>
          </a:prstGeom>
          <a:solidFill>
            <a:srgbClr val="000066"/>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b="1" dirty="0" smtClean="0">
                <a:solidFill>
                  <a:schemeClr val="bg1"/>
                </a:solidFill>
              </a:rPr>
              <a:t>Impact:</a:t>
            </a:r>
          </a:p>
          <a:p>
            <a:r>
              <a:rPr lang="en-GB" sz="1600" dirty="0" smtClean="0">
                <a:solidFill>
                  <a:schemeClr val="bg1"/>
                </a:solidFill>
              </a:rPr>
              <a:t>Children will have the opportunity to perform their skills to others during lessons and at the end of the term.</a:t>
            </a:r>
          </a:p>
          <a:p>
            <a:r>
              <a:rPr lang="en-GB" sz="1600" dirty="0" smtClean="0">
                <a:solidFill>
                  <a:schemeClr val="bg1"/>
                </a:solidFill>
              </a:rPr>
              <a:t>Cross curricular links where possible will make learning memorable and raise engagement in the topic.</a:t>
            </a:r>
          </a:p>
          <a:p>
            <a:r>
              <a:rPr lang="en-GB" sz="1600" dirty="0" smtClean="0">
                <a:solidFill>
                  <a:schemeClr val="bg1"/>
                </a:solidFill>
              </a:rPr>
              <a:t>Understand why exercise is good for health, fitness and wellbeing.</a:t>
            </a:r>
          </a:p>
        </p:txBody>
      </p:sp>
      <p:sp>
        <p:nvSpPr>
          <p:cNvPr id="2" name="Right Arrow 1"/>
          <p:cNvSpPr/>
          <p:nvPr/>
        </p:nvSpPr>
        <p:spPr>
          <a:xfrm>
            <a:off x="5754255" y="1422400"/>
            <a:ext cx="403785" cy="3509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5"/>
          <a:stretch>
            <a:fillRect/>
          </a:stretch>
        </p:blipFill>
        <p:spPr>
          <a:xfrm rot="10800000">
            <a:off x="5707056" y="3176529"/>
            <a:ext cx="420660" cy="390178"/>
          </a:xfrm>
          <a:prstGeom prst="rect">
            <a:avLst/>
          </a:prstGeom>
        </p:spPr>
      </p:pic>
    </p:spTree>
    <p:extLst>
      <p:ext uri="{BB962C8B-B14F-4D97-AF65-F5344CB8AC3E}">
        <p14:creationId xmlns:p14="http://schemas.microsoft.com/office/powerpoint/2010/main" val="3983887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06" y="675012"/>
            <a:ext cx="5225143" cy="5386090"/>
          </a:xfrm>
          <a:prstGeom prst="rect">
            <a:avLst/>
          </a:prstGeom>
          <a:ln w="76200">
            <a:solidFill>
              <a:schemeClr val="accent2"/>
            </a:solidFill>
          </a:ln>
        </p:spPr>
        <p:style>
          <a:lnRef idx="2">
            <a:schemeClr val="accent6"/>
          </a:lnRef>
          <a:fillRef idx="1">
            <a:schemeClr val="lt1"/>
          </a:fillRef>
          <a:effectRef idx="0">
            <a:schemeClr val="accent6"/>
          </a:effectRef>
          <a:fontRef idx="minor">
            <a:schemeClr val="dk1"/>
          </a:fontRef>
        </p:style>
        <p:txBody>
          <a:bodyPr wrap="square">
            <a:spAutoFit/>
          </a:bodyPr>
          <a:lstStyle/>
          <a:p>
            <a:r>
              <a:rPr lang="en-GB" dirty="0" smtClean="0"/>
              <a:t>Early Years Outcomes covered in the Dance units are:</a:t>
            </a:r>
          </a:p>
          <a:p>
            <a:endParaRPr lang="en-GB" dirty="0" smtClean="0"/>
          </a:p>
          <a:p>
            <a:r>
              <a:rPr lang="en-GB" sz="1400" dirty="0" smtClean="0"/>
              <a:t>• Moves freely and with pleasure and confidence in a range of ways, such as slithering, shuffling, rolling, crawling, walking, running, jumping, skipping, sliding and hopping. </a:t>
            </a:r>
          </a:p>
          <a:p>
            <a:r>
              <a:rPr lang="en-GB" sz="1400" dirty="0" smtClean="0"/>
              <a:t>• Experiments with different ways of moving. </a:t>
            </a:r>
          </a:p>
          <a:p>
            <a:r>
              <a:rPr lang="en-GB" sz="1400" dirty="0" smtClean="0"/>
              <a:t>• Children show good control and coordination in large and small movements. They move confidently in a range of ways, safely </a:t>
            </a:r>
            <a:r>
              <a:rPr lang="en-GB" sz="1400" dirty="0" smtClean="0"/>
              <a:t>negotiating.</a:t>
            </a:r>
            <a:endParaRPr lang="en-GB" sz="1400" dirty="0" smtClean="0"/>
          </a:p>
          <a:p>
            <a:r>
              <a:rPr lang="en-GB" sz="1400" dirty="0" smtClean="0"/>
              <a:t>• Enjoys joining in with dancing and ring games. </a:t>
            </a:r>
          </a:p>
          <a:p>
            <a:r>
              <a:rPr lang="en-GB" sz="1400" dirty="0" smtClean="0"/>
              <a:t>• Beginning to move rhythmically. </a:t>
            </a:r>
          </a:p>
          <a:p>
            <a:r>
              <a:rPr lang="en-GB" sz="1400" dirty="0" smtClean="0"/>
              <a:t>• Imitates movement in response to music. </a:t>
            </a:r>
          </a:p>
          <a:p>
            <a:r>
              <a:rPr lang="en-GB" sz="1400" dirty="0" smtClean="0"/>
              <a:t>• Begins to build a repertoire of songs and dances. </a:t>
            </a:r>
          </a:p>
          <a:p>
            <a:r>
              <a:rPr lang="en-GB" sz="1400" dirty="0" smtClean="0"/>
              <a:t>• Children sing songs, make music and dance, and experiment with ways of changing them. </a:t>
            </a:r>
          </a:p>
          <a:p>
            <a:r>
              <a:rPr lang="en-GB" sz="1400" dirty="0" smtClean="0"/>
              <a:t>• Developing preferences for forms of expression. </a:t>
            </a:r>
          </a:p>
          <a:p>
            <a:r>
              <a:rPr lang="en-GB" sz="1400" dirty="0" smtClean="0"/>
              <a:t>• Uses movement to express feelings. </a:t>
            </a:r>
          </a:p>
          <a:p>
            <a:r>
              <a:rPr lang="en-GB" sz="1400" dirty="0" smtClean="0"/>
              <a:t>• Creates movement in response to music. </a:t>
            </a:r>
          </a:p>
          <a:p>
            <a:r>
              <a:rPr lang="en-GB" sz="1400" dirty="0" smtClean="0"/>
              <a:t>• Captures experiences and responses with a range of media, such as dance. </a:t>
            </a:r>
          </a:p>
          <a:p>
            <a:r>
              <a:rPr lang="en-GB" sz="1400" dirty="0" smtClean="0"/>
              <a:t>• Initiates new combinations of movement and gesture in order to express and respond to feelings, ideas and experiences. </a:t>
            </a:r>
          </a:p>
          <a:p>
            <a:r>
              <a:rPr lang="en-GB" sz="1400" dirty="0" smtClean="0"/>
              <a:t>• Children represent their own ideas, thoughts and feelings through dance. </a:t>
            </a:r>
            <a:endParaRPr lang="en-GB" sz="1400" dirty="0"/>
          </a:p>
        </p:txBody>
      </p:sp>
      <p:sp>
        <p:nvSpPr>
          <p:cNvPr id="3" name="Rectangle 2"/>
          <p:cNvSpPr/>
          <p:nvPr/>
        </p:nvSpPr>
        <p:spPr>
          <a:xfrm>
            <a:off x="3448429" y="87102"/>
            <a:ext cx="4955524" cy="461665"/>
          </a:xfrm>
          <a:prstGeom prst="rect">
            <a:avLst/>
          </a:prstGeom>
          <a:noFill/>
        </p:spPr>
        <p:txBody>
          <a:bodyPr wrap="none" lIns="91440" tIns="45720" rIns="91440" bIns="45720">
            <a:spAutoFit/>
          </a:bodyPr>
          <a:lstStyle/>
          <a:p>
            <a:pPr algn="ctr"/>
            <a:r>
              <a:rPr lang="en-US" sz="2400" b="0" cap="none" spc="0" dirty="0" smtClean="0">
                <a:ln w="0"/>
                <a:solidFill>
                  <a:schemeClr val="tx1"/>
                </a:solidFill>
                <a:effectLst>
                  <a:outerShdw blurRad="38100" dist="19050" dir="2700000" algn="tl" rotWithShape="0">
                    <a:schemeClr val="dk1">
                      <a:alpha val="40000"/>
                    </a:schemeClr>
                  </a:outerShdw>
                </a:effectLst>
              </a:rPr>
              <a:t>Dance within the National Curriculum </a:t>
            </a:r>
            <a:endParaRPr lang="en-US" sz="2400" b="0" cap="none" spc="0" dirty="0">
              <a:ln w="0"/>
              <a:solidFill>
                <a:schemeClr val="tx1"/>
              </a:solidFill>
              <a:effectLst>
                <a:outerShdw blurRad="38100" dist="19050" dir="2700000" algn="tl" rotWithShape="0">
                  <a:schemeClr val="dk1">
                    <a:alpha val="40000"/>
                  </a:schemeClr>
                </a:outerShdw>
              </a:effectLst>
            </a:endParaRPr>
          </a:p>
        </p:txBody>
      </p:sp>
      <p:sp>
        <p:nvSpPr>
          <p:cNvPr id="4" name="TextBox 3"/>
          <p:cNvSpPr txBox="1"/>
          <p:nvPr/>
        </p:nvSpPr>
        <p:spPr>
          <a:xfrm>
            <a:off x="5926187" y="675012"/>
            <a:ext cx="5699756" cy="1785104"/>
          </a:xfrm>
          <a:prstGeom prst="rect">
            <a:avLst/>
          </a:prstGeom>
          <a:noFill/>
          <a:ln w="76200">
            <a:solidFill>
              <a:srgbClr val="002060"/>
            </a:solidFill>
          </a:ln>
        </p:spPr>
        <p:txBody>
          <a:bodyPr wrap="square" rtlCol="0">
            <a:spAutoFit/>
          </a:bodyPr>
          <a:lstStyle/>
          <a:p>
            <a:r>
              <a:rPr lang="en-GB" dirty="0" smtClean="0"/>
              <a:t>Key Stage 1:</a:t>
            </a:r>
          </a:p>
          <a:p>
            <a:endParaRPr lang="en-GB" dirty="0"/>
          </a:p>
          <a:p>
            <a:pPr marL="285750" indent="-285750">
              <a:buFont typeface="Arial" panose="020B0604020202020204" pitchFamily="34" charset="0"/>
              <a:buChar char="•"/>
            </a:pPr>
            <a:r>
              <a:rPr lang="en-GB" sz="1400" dirty="0"/>
              <a:t>D</a:t>
            </a:r>
            <a:r>
              <a:rPr lang="en-GB" sz="1400" dirty="0" smtClean="0"/>
              <a:t>eveloping </a:t>
            </a:r>
            <a:r>
              <a:rPr lang="en-GB" sz="1400" dirty="0" smtClean="0"/>
              <a:t>balance, agility and co-ordination, and begin to apply these in a range of activities</a:t>
            </a:r>
            <a:r>
              <a:rPr lang="en-GB" sz="1400" dirty="0" smtClean="0"/>
              <a:t>.</a:t>
            </a:r>
          </a:p>
          <a:p>
            <a:pPr marL="285750" indent="-285750">
              <a:buFont typeface="Arial" panose="020B0604020202020204" pitchFamily="34" charset="0"/>
              <a:buChar char="•"/>
            </a:pPr>
            <a:r>
              <a:rPr lang="en-US" sz="1400" dirty="0" smtClean="0"/>
              <a:t>Develop a musicality and rhythm further.</a:t>
            </a:r>
            <a:endParaRPr lang="en-GB" sz="1400" dirty="0" smtClean="0"/>
          </a:p>
          <a:p>
            <a:pPr marL="285750" indent="-285750">
              <a:buFont typeface="Arial" panose="020B0604020202020204" pitchFamily="34" charset="0"/>
              <a:buChar char="•"/>
            </a:pPr>
            <a:r>
              <a:rPr lang="en-GB" sz="1400" dirty="0"/>
              <a:t>P</a:t>
            </a:r>
            <a:r>
              <a:rPr lang="en-GB" sz="1400" dirty="0" smtClean="0"/>
              <a:t>erform </a:t>
            </a:r>
            <a:r>
              <a:rPr lang="en-GB" sz="1400" dirty="0" smtClean="0"/>
              <a:t>dances using simple movement patterns.</a:t>
            </a:r>
          </a:p>
          <a:p>
            <a:endParaRPr lang="en-GB" dirty="0"/>
          </a:p>
        </p:txBody>
      </p:sp>
      <p:sp>
        <p:nvSpPr>
          <p:cNvPr id="5" name="TextBox 4"/>
          <p:cNvSpPr txBox="1"/>
          <p:nvPr/>
        </p:nvSpPr>
        <p:spPr>
          <a:xfrm>
            <a:off x="5926186" y="2591908"/>
            <a:ext cx="5699756" cy="1938992"/>
          </a:xfrm>
          <a:prstGeom prst="rect">
            <a:avLst/>
          </a:prstGeom>
          <a:noFill/>
          <a:ln w="76200">
            <a:solidFill>
              <a:schemeClr val="accent6">
                <a:lumMod val="75000"/>
              </a:schemeClr>
            </a:solidFill>
          </a:ln>
        </p:spPr>
        <p:txBody>
          <a:bodyPr wrap="square" rtlCol="0">
            <a:spAutoFit/>
          </a:bodyPr>
          <a:lstStyle/>
          <a:p>
            <a:r>
              <a:rPr lang="en-GB" dirty="0" smtClean="0"/>
              <a:t>Key stage 2:</a:t>
            </a:r>
          </a:p>
          <a:p>
            <a:endParaRPr lang="en-GB" dirty="0"/>
          </a:p>
          <a:p>
            <a:pPr marL="285750" indent="-285750">
              <a:buFont typeface="Arial" panose="020B0604020202020204" pitchFamily="34" charset="0"/>
              <a:buChar char="•"/>
            </a:pPr>
            <a:r>
              <a:rPr lang="en-GB" sz="1400" dirty="0"/>
              <a:t>D</a:t>
            </a:r>
            <a:r>
              <a:rPr lang="en-GB" sz="1400" dirty="0" smtClean="0"/>
              <a:t>evelop </a:t>
            </a:r>
            <a:r>
              <a:rPr lang="en-GB" sz="1400" dirty="0" smtClean="0"/>
              <a:t>flexibility, strength, technique, control and balance </a:t>
            </a:r>
          </a:p>
          <a:p>
            <a:pPr marL="285750" indent="-285750">
              <a:buFont typeface="Arial" panose="020B0604020202020204" pitchFamily="34" charset="0"/>
              <a:buChar char="•"/>
            </a:pPr>
            <a:r>
              <a:rPr lang="en-GB" sz="1400" dirty="0"/>
              <a:t>P</a:t>
            </a:r>
            <a:r>
              <a:rPr lang="en-GB" sz="1400" dirty="0" smtClean="0"/>
              <a:t>erform </a:t>
            </a:r>
            <a:r>
              <a:rPr lang="en-GB" sz="1400" dirty="0" smtClean="0"/>
              <a:t>dances using a range of movement </a:t>
            </a:r>
            <a:r>
              <a:rPr lang="en-GB" sz="1400" dirty="0" smtClean="0"/>
              <a:t>patterns and different styles.</a:t>
            </a:r>
          </a:p>
          <a:p>
            <a:pPr marL="285750" indent="-285750">
              <a:buFont typeface="Arial" panose="020B0604020202020204" pitchFamily="34" charset="0"/>
              <a:buChar char="•"/>
            </a:pPr>
            <a:r>
              <a:rPr lang="en-US" sz="1400" dirty="0" smtClean="0"/>
              <a:t>Build on their own choreography.</a:t>
            </a:r>
            <a:endParaRPr lang="en-GB" sz="1400" dirty="0" smtClean="0"/>
          </a:p>
          <a:p>
            <a:pPr marL="285750" indent="-285750">
              <a:buFont typeface="Arial" panose="020B0604020202020204" pitchFamily="34" charset="0"/>
              <a:buChar char="•"/>
            </a:pPr>
            <a:r>
              <a:rPr lang="en-GB" sz="1400" dirty="0"/>
              <a:t>C</a:t>
            </a:r>
            <a:r>
              <a:rPr lang="en-GB" sz="1400" dirty="0" smtClean="0"/>
              <a:t>ompare </a:t>
            </a:r>
            <a:r>
              <a:rPr lang="en-GB" sz="1400" dirty="0" smtClean="0"/>
              <a:t>their performances with previous ones and demonstrate improvement to achieve their personal best</a:t>
            </a:r>
            <a:r>
              <a:rPr lang="en-GB" sz="1400" dirty="0" smtClean="0"/>
              <a:t>.</a:t>
            </a:r>
            <a:endParaRPr lang="en-GB" sz="1400" dirty="0" smtClean="0"/>
          </a:p>
        </p:txBody>
      </p:sp>
      <p:pic>
        <p:nvPicPr>
          <p:cNvPr id="6" name="Picture 5"/>
          <p:cNvPicPr>
            <a:picLocks noChangeAspect="1"/>
          </p:cNvPicPr>
          <p:nvPr/>
        </p:nvPicPr>
        <p:blipFill>
          <a:blip r:embed="rId2"/>
          <a:stretch>
            <a:fillRect/>
          </a:stretch>
        </p:blipFill>
        <p:spPr>
          <a:xfrm>
            <a:off x="5926186" y="4645870"/>
            <a:ext cx="2055219" cy="1908246"/>
          </a:xfrm>
          <a:prstGeom prst="rect">
            <a:avLst/>
          </a:prstGeom>
        </p:spPr>
      </p:pic>
      <p:pic>
        <p:nvPicPr>
          <p:cNvPr id="7" name="Picture 6"/>
          <p:cNvPicPr>
            <a:picLocks noChangeAspect="1"/>
          </p:cNvPicPr>
          <p:nvPr/>
        </p:nvPicPr>
        <p:blipFill>
          <a:blip r:embed="rId3"/>
          <a:stretch>
            <a:fillRect/>
          </a:stretch>
        </p:blipFill>
        <p:spPr>
          <a:xfrm>
            <a:off x="8177349" y="4645870"/>
            <a:ext cx="3448595" cy="1908246"/>
          </a:xfrm>
          <a:prstGeom prst="rect">
            <a:avLst/>
          </a:prstGeom>
        </p:spPr>
      </p:pic>
    </p:spTree>
    <p:extLst>
      <p:ext uri="{BB962C8B-B14F-4D97-AF65-F5344CB8AC3E}">
        <p14:creationId xmlns:p14="http://schemas.microsoft.com/office/powerpoint/2010/main" val="3507666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89947908"/>
              </p:ext>
            </p:extLst>
          </p:nvPr>
        </p:nvGraphicFramePr>
        <p:xfrm>
          <a:off x="98695" y="445345"/>
          <a:ext cx="11971385" cy="4836160"/>
        </p:xfrm>
        <a:graphic>
          <a:graphicData uri="http://schemas.openxmlformats.org/drawingml/2006/table">
            <a:tbl>
              <a:tblPr firstRow="1" bandRow="1">
                <a:tableStyleId>{5C22544A-7EE6-4342-B048-85BDC9FD1C3A}</a:tableStyleId>
              </a:tblPr>
              <a:tblGrid>
                <a:gridCol w="1259843">
                  <a:extLst>
                    <a:ext uri="{9D8B030D-6E8A-4147-A177-3AD203B41FA5}">
                      <a16:colId xmlns:a16="http://schemas.microsoft.com/office/drawing/2014/main" val="967694100"/>
                    </a:ext>
                  </a:extLst>
                </a:gridCol>
                <a:gridCol w="2886891">
                  <a:extLst>
                    <a:ext uri="{9D8B030D-6E8A-4147-A177-3AD203B41FA5}">
                      <a16:colId xmlns:a16="http://schemas.microsoft.com/office/drawing/2014/main" val="3577038168"/>
                    </a:ext>
                  </a:extLst>
                </a:gridCol>
                <a:gridCol w="2795452">
                  <a:extLst>
                    <a:ext uri="{9D8B030D-6E8A-4147-A177-3AD203B41FA5}">
                      <a16:colId xmlns:a16="http://schemas.microsoft.com/office/drawing/2014/main" val="1485754999"/>
                    </a:ext>
                  </a:extLst>
                </a:gridCol>
                <a:gridCol w="2634922">
                  <a:extLst>
                    <a:ext uri="{9D8B030D-6E8A-4147-A177-3AD203B41FA5}">
                      <a16:colId xmlns:a16="http://schemas.microsoft.com/office/drawing/2014/main" val="267056297"/>
                    </a:ext>
                  </a:extLst>
                </a:gridCol>
                <a:gridCol w="2394277">
                  <a:extLst>
                    <a:ext uri="{9D8B030D-6E8A-4147-A177-3AD203B41FA5}">
                      <a16:colId xmlns:a16="http://schemas.microsoft.com/office/drawing/2014/main" val="3084335040"/>
                    </a:ext>
                  </a:extLst>
                </a:gridCol>
              </a:tblGrid>
              <a:tr h="370840">
                <a:tc>
                  <a:txBody>
                    <a:bodyPr/>
                    <a:lstStyle/>
                    <a:p>
                      <a:endParaRPr lang="en-GB" dirty="0"/>
                    </a:p>
                  </a:txBody>
                  <a:tcPr/>
                </a:tc>
                <a:tc>
                  <a:txBody>
                    <a:bodyPr/>
                    <a:lstStyle/>
                    <a:p>
                      <a:r>
                        <a:rPr lang="en-GB" dirty="0" smtClean="0"/>
                        <a:t>Foundation</a:t>
                      </a:r>
                      <a:endParaRPr lang="en-GB" dirty="0"/>
                    </a:p>
                  </a:txBody>
                  <a:tcPr/>
                </a:tc>
                <a:tc>
                  <a:txBody>
                    <a:bodyPr/>
                    <a:lstStyle/>
                    <a:p>
                      <a:r>
                        <a:rPr lang="en-GB" dirty="0" smtClean="0"/>
                        <a:t>Year</a:t>
                      </a:r>
                      <a:r>
                        <a:rPr lang="en-GB" baseline="0" dirty="0" smtClean="0"/>
                        <a:t> 1</a:t>
                      </a:r>
                      <a:endParaRPr lang="en-GB" dirty="0"/>
                    </a:p>
                  </a:txBody>
                  <a:tcPr/>
                </a:tc>
                <a:tc>
                  <a:txBody>
                    <a:bodyPr/>
                    <a:lstStyle/>
                    <a:p>
                      <a:r>
                        <a:rPr lang="en-GB" dirty="0" smtClean="0"/>
                        <a:t>Year 2</a:t>
                      </a:r>
                      <a:endParaRPr lang="en-GB" dirty="0"/>
                    </a:p>
                  </a:txBody>
                  <a:tcPr/>
                </a:tc>
                <a:tc>
                  <a:txBody>
                    <a:bodyPr/>
                    <a:lstStyle/>
                    <a:p>
                      <a:r>
                        <a:rPr lang="en-GB" dirty="0" smtClean="0"/>
                        <a:t>End of KS1 Outcomes:</a:t>
                      </a:r>
                      <a:endParaRPr lang="en-GB" dirty="0"/>
                    </a:p>
                  </a:txBody>
                  <a:tcPr/>
                </a:tc>
                <a:extLst>
                  <a:ext uri="{0D108BD9-81ED-4DB2-BD59-A6C34878D82A}">
                    <a16:rowId xmlns:a16="http://schemas.microsoft.com/office/drawing/2014/main" val="2612579584"/>
                  </a:ext>
                </a:extLst>
              </a:tr>
              <a:tr h="370840">
                <a:tc>
                  <a:txBody>
                    <a:bodyPr/>
                    <a:lstStyle/>
                    <a:p>
                      <a:r>
                        <a:rPr lang="en-GB" sz="1100" b="1" dirty="0" smtClean="0">
                          <a:solidFill>
                            <a:schemeClr val="tx1"/>
                          </a:solidFill>
                        </a:rPr>
                        <a:t>Physical Skills</a:t>
                      </a:r>
                      <a:endParaRPr lang="en-GB" sz="1100" b="1" dirty="0">
                        <a:solidFill>
                          <a:schemeClr val="tx1"/>
                        </a:solidFill>
                      </a:endParaRPr>
                    </a:p>
                  </a:txBody>
                  <a:tcPr/>
                </a:tc>
                <a:tc>
                  <a:txBody>
                    <a:bodyPr/>
                    <a:lstStyle/>
                    <a:p>
                      <a:r>
                        <a:rPr lang="en-GB" sz="1100" dirty="0" smtClean="0"/>
                        <a:t>I can travel, stretch &amp; move various body parts in a range of shapes and directions.</a:t>
                      </a:r>
                    </a:p>
                    <a:p>
                      <a:endParaRPr lang="en-GB" sz="1100" dirty="0" smtClean="0"/>
                    </a:p>
                    <a:p>
                      <a:r>
                        <a:rPr lang="en-GB" sz="1100" dirty="0" smtClean="0"/>
                        <a:t>I can balance in different ways</a:t>
                      </a:r>
                    </a:p>
                    <a:p>
                      <a:endParaRPr lang="en-GB" sz="1100" dirty="0" smtClean="0"/>
                    </a:p>
                    <a:p>
                      <a:r>
                        <a:rPr lang="en-GB" sz="1100" dirty="0" smtClean="0"/>
                        <a:t>I can differentiate between a skip, walk, hop, march, side step. </a:t>
                      </a:r>
                    </a:p>
                    <a:p>
                      <a:endParaRPr lang="en-GB" sz="1100" dirty="0" smtClean="0"/>
                    </a:p>
                    <a:p>
                      <a:r>
                        <a:rPr lang="en-GB" sz="1100" dirty="0" smtClean="0"/>
                        <a:t>I can use different levels</a:t>
                      </a:r>
                    </a:p>
                    <a:p>
                      <a:endParaRPr lang="en-GB" sz="1100" dirty="0"/>
                    </a:p>
                  </a:txBody>
                  <a:tcPr/>
                </a:tc>
                <a:tc>
                  <a:txBody>
                    <a:bodyPr/>
                    <a:lstStyle/>
                    <a:p>
                      <a:r>
                        <a:rPr lang="en-GB" sz="1100" dirty="0" smtClean="0"/>
                        <a:t>Vary</a:t>
                      </a:r>
                      <a:r>
                        <a:rPr lang="en-GB" sz="1100" baseline="0" dirty="0" smtClean="0"/>
                        <a:t> the speed, level and direction of my actions </a:t>
                      </a:r>
                    </a:p>
                    <a:p>
                      <a:endParaRPr lang="en-GB" sz="1100" baseline="0" dirty="0" smtClean="0"/>
                    </a:p>
                    <a:p>
                      <a:r>
                        <a:rPr lang="en-GB" sz="1100" baseline="0" dirty="0" smtClean="0"/>
                        <a:t>You can differentiate  and see control between  and in my movements. </a:t>
                      </a:r>
                    </a:p>
                    <a:p>
                      <a:endParaRPr lang="en-GB" sz="1100" baseline="0" dirty="0" smtClean="0"/>
                    </a:p>
                    <a:p>
                      <a:r>
                        <a:rPr lang="en-GB" sz="1100" baseline="0" dirty="0" smtClean="0"/>
                        <a:t>Co-ordinate between simple lower and upper body movements. </a:t>
                      </a:r>
                    </a:p>
                    <a:p>
                      <a:endParaRPr lang="en-GB" sz="1100" dirty="0"/>
                    </a:p>
                  </a:txBody>
                  <a:tcPr/>
                </a:tc>
                <a:tc>
                  <a:txBody>
                    <a:bodyPr/>
                    <a:lstStyle/>
                    <a:p>
                      <a:r>
                        <a:rPr lang="en-GB" sz="1100" dirty="0" smtClean="0"/>
                        <a:t>I can use the size &amp; speed of my actions to create different effects/shapes.</a:t>
                      </a:r>
                    </a:p>
                    <a:p>
                      <a:endParaRPr lang="en-GB" sz="1100" dirty="0" smtClean="0"/>
                    </a:p>
                    <a:p>
                      <a:r>
                        <a:rPr lang="en-GB" sz="1100" dirty="0" smtClean="0"/>
                        <a:t>I can sustain a static balance</a:t>
                      </a:r>
                    </a:p>
                    <a:p>
                      <a:endParaRPr lang="en-GB" sz="1100" dirty="0" smtClean="0"/>
                    </a:p>
                    <a:p>
                      <a:r>
                        <a:rPr lang="en-GB" sz="1100" dirty="0" smtClean="0"/>
                        <a:t>I can co-ordinate simple upper &amp; lower body actions</a:t>
                      </a:r>
                    </a:p>
                    <a:p>
                      <a:endParaRPr lang="en-GB" sz="1100" dirty="0"/>
                    </a:p>
                  </a:txBody>
                  <a:tcPr/>
                </a:tc>
                <a:tc>
                  <a:txBody>
                    <a:bodyPr/>
                    <a:lstStyle/>
                    <a:p>
                      <a:r>
                        <a:rPr lang="en-GB" sz="1100" dirty="0" smtClean="0"/>
                        <a:t>-Children should be taught to perform dances using simple movements. </a:t>
                      </a:r>
                    </a:p>
                    <a:p>
                      <a:endParaRPr lang="en-GB" sz="1100" dirty="0" smtClean="0"/>
                    </a:p>
                    <a:p>
                      <a:r>
                        <a:rPr lang="en-GB" sz="1100" dirty="0" smtClean="0"/>
                        <a:t>-Begin to show rhythm, speed, level and direction of their movements. </a:t>
                      </a:r>
                    </a:p>
                    <a:p>
                      <a:endParaRPr lang="en-GB" sz="1100" dirty="0" smtClean="0"/>
                    </a:p>
                    <a:p>
                      <a:endParaRPr lang="en-GB" sz="1100" dirty="0"/>
                    </a:p>
                  </a:txBody>
                  <a:tcPr/>
                </a:tc>
                <a:extLst>
                  <a:ext uri="{0D108BD9-81ED-4DB2-BD59-A6C34878D82A}">
                    <a16:rowId xmlns:a16="http://schemas.microsoft.com/office/drawing/2014/main" val="1840456529"/>
                  </a:ext>
                </a:extLst>
              </a:tr>
              <a:tr h="370840">
                <a:tc>
                  <a:txBody>
                    <a:bodyPr/>
                    <a:lstStyle/>
                    <a:p>
                      <a:r>
                        <a:rPr lang="en-GB" sz="1100" b="1" dirty="0" smtClean="0">
                          <a:solidFill>
                            <a:schemeClr val="tx1"/>
                          </a:solidFill>
                        </a:rPr>
                        <a:t>Creative Skills</a:t>
                      </a:r>
                    </a:p>
                  </a:txBody>
                  <a:tcPr/>
                </a:tc>
                <a:tc>
                  <a:txBody>
                    <a:bodyPr/>
                    <a:lstStyle/>
                    <a:p>
                      <a:r>
                        <a:rPr lang="en-GB" sz="1100" dirty="0" smtClean="0"/>
                        <a:t>I can copy/mirror simple actions of a teacher</a:t>
                      </a:r>
                    </a:p>
                    <a:p>
                      <a:endParaRPr lang="en-GB" sz="1100" dirty="0" smtClean="0"/>
                    </a:p>
                    <a:p>
                      <a:r>
                        <a:rPr lang="en-GB" sz="1100" dirty="0" smtClean="0"/>
                        <a:t>I can respond to music with some awareness of rhythm</a:t>
                      </a:r>
                    </a:p>
                    <a:p>
                      <a:endParaRPr lang="en-GB" sz="1100" dirty="0" smtClean="0"/>
                    </a:p>
                    <a:p>
                      <a:r>
                        <a:rPr lang="en-GB" sz="1100" dirty="0" smtClean="0"/>
                        <a:t>I can convey simple ideas through movements;</a:t>
                      </a:r>
                      <a:r>
                        <a:rPr lang="en-GB" sz="1100" baseline="0" dirty="0" smtClean="0"/>
                        <a:t> exploding, washing, floating etc. </a:t>
                      </a:r>
                      <a:endParaRPr lang="en-GB" sz="1100" dirty="0" smtClean="0"/>
                    </a:p>
                    <a:p>
                      <a:endParaRPr lang="en-GB" sz="1100" dirty="0"/>
                    </a:p>
                  </a:txBody>
                  <a:tcPr/>
                </a:tc>
                <a:tc>
                  <a:txBody>
                    <a:bodyPr/>
                    <a:lstStyle/>
                    <a:p>
                      <a:r>
                        <a:rPr lang="en-GB" sz="1100" dirty="0" smtClean="0"/>
                        <a:t>I can follow a simple structure</a:t>
                      </a:r>
                      <a:r>
                        <a:rPr lang="en-GB" sz="1100" baseline="0" dirty="0" smtClean="0"/>
                        <a:t> from teacher in order. </a:t>
                      </a:r>
                    </a:p>
                    <a:p>
                      <a:endParaRPr lang="en-GB" sz="1100" baseline="0" dirty="0" smtClean="0"/>
                    </a:p>
                    <a:p>
                      <a:r>
                        <a:rPr lang="en-GB" sz="1100" baseline="0" dirty="0" smtClean="0"/>
                        <a:t>Respond to music adjusting own rhythm and tempo.</a:t>
                      </a:r>
                    </a:p>
                    <a:p>
                      <a:endParaRPr lang="en-GB" sz="1100" baseline="0" dirty="0" smtClean="0"/>
                    </a:p>
                    <a:p>
                      <a:r>
                        <a:rPr lang="en-GB" sz="1100" baseline="0" dirty="0" smtClean="0"/>
                        <a:t>Convey ideas through a character or narrative.</a:t>
                      </a:r>
                      <a:endParaRPr lang="en-GB" sz="1100" dirty="0"/>
                    </a:p>
                  </a:txBody>
                  <a:tcPr/>
                </a:tc>
                <a:tc>
                  <a:txBody>
                    <a:bodyPr/>
                    <a:lstStyle/>
                    <a:p>
                      <a:r>
                        <a:rPr lang="en-GB" sz="1100" dirty="0" smtClean="0"/>
                        <a:t>I can recall a simple pattern in order</a:t>
                      </a:r>
                    </a:p>
                    <a:p>
                      <a:endParaRPr lang="en-GB" sz="1100" dirty="0" smtClean="0"/>
                    </a:p>
                    <a:p>
                      <a:r>
                        <a:rPr lang="en-GB" sz="1100" dirty="0" smtClean="0"/>
                        <a:t>I can respond to suggestions;</a:t>
                      </a:r>
                      <a:r>
                        <a:rPr lang="en-GB" sz="1100" baseline="0" dirty="0" smtClean="0"/>
                        <a:t> make that more smoother, harder etc. </a:t>
                      </a:r>
                    </a:p>
                    <a:p>
                      <a:endParaRPr lang="en-GB" sz="1100" baseline="0" dirty="0" smtClean="0"/>
                    </a:p>
                    <a:p>
                      <a:r>
                        <a:rPr lang="en-GB" sz="1100" baseline="0" dirty="0" smtClean="0"/>
                        <a:t>Respond to different types of music differently (rhythm, tempo &amp; mood)</a:t>
                      </a:r>
                      <a:endParaRPr lang="en-GB" sz="1100" dirty="0"/>
                    </a:p>
                  </a:txBody>
                  <a:tcPr/>
                </a:tc>
                <a:tc>
                  <a:txBody>
                    <a:bodyPr/>
                    <a:lstStyle/>
                    <a:p>
                      <a:r>
                        <a:rPr lang="en-GB" sz="1100" dirty="0" smtClean="0"/>
                        <a:t>-Use movement imaginatively, </a:t>
                      </a:r>
                    </a:p>
                    <a:p>
                      <a:r>
                        <a:rPr lang="en-GB" sz="1100" dirty="0" smtClean="0"/>
                        <a:t>responding to stimuli; music, props. </a:t>
                      </a:r>
                    </a:p>
                    <a:p>
                      <a:endParaRPr lang="en-GB" sz="1100" dirty="0" smtClean="0"/>
                    </a:p>
                    <a:p>
                      <a:r>
                        <a:rPr lang="en-GB" sz="1100" dirty="0" smtClean="0"/>
                        <a:t>-Create and perform own dances using simple movements, including those from different times and cultures.</a:t>
                      </a:r>
                    </a:p>
                    <a:p>
                      <a:endParaRPr lang="en-GB" sz="1100" dirty="0"/>
                    </a:p>
                  </a:txBody>
                  <a:tcPr/>
                </a:tc>
                <a:extLst>
                  <a:ext uri="{0D108BD9-81ED-4DB2-BD59-A6C34878D82A}">
                    <a16:rowId xmlns:a16="http://schemas.microsoft.com/office/drawing/2014/main" val="319684791"/>
                  </a:ext>
                </a:extLst>
              </a:tr>
              <a:tr h="370840">
                <a:tc>
                  <a:txBody>
                    <a:bodyPr/>
                    <a:lstStyle/>
                    <a:p>
                      <a:r>
                        <a:rPr lang="en-GB" sz="1100" b="1" dirty="0" smtClean="0">
                          <a:solidFill>
                            <a:schemeClr val="tx1"/>
                          </a:solidFill>
                        </a:rPr>
                        <a:t>Interpersonal</a:t>
                      </a:r>
                      <a:r>
                        <a:rPr lang="en-GB" sz="1100" b="1" baseline="0" dirty="0" smtClean="0">
                          <a:solidFill>
                            <a:schemeClr val="tx1"/>
                          </a:solidFill>
                        </a:rPr>
                        <a:t> Skills</a:t>
                      </a:r>
                      <a:endParaRPr lang="en-GB" sz="1100" b="1" dirty="0">
                        <a:solidFill>
                          <a:schemeClr val="tx1"/>
                        </a:solidFill>
                      </a:endParaRPr>
                    </a:p>
                  </a:txBody>
                  <a:tcPr/>
                </a:tc>
                <a:tc>
                  <a:txBody>
                    <a:bodyPr/>
                    <a:lstStyle/>
                    <a:p>
                      <a:r>
                        <a:rPr lang="en-GB" sz="1100" dirty="0" smtClean="0"/>
                        <a:t>I can keep</a:t>
                      </a:r>
                      <a:r>
                        <a:rPr lang="en-GB" sz="1100" baseline="0" dirty="0" smtClean="0"/>
                        <a:t> a safe space away from others. </a:t>
                      </a:r>
                    </a:p>
                    <a:p>
                      <a:endParaRPr lang="en-GB" sz="1100" baseline="0" dirty="0" smtClean="0"/>
                    </a:p>
                    <a:p>
                      <a:r>
                        <a:rPr lang="en-GB" sz="1100" baseline="0" dirty="0" smtClean="0"/>
                        <a:t>I can take turns and listen to others (short period of time)</a:t>
                      </a:r>
                    </a:p>
                    <a:p>
                      <a:endParaRPr lang="en-GB" sz="1100" baseline="0" dirty="0" smtClean="0"/>
                    </a:p>
                    <a:p>
                      <a:r>
                        <a:rPr lang="en-GB" sz="1100" baseline="0" dirty="0" smtClean="0"/>
                        <a:t>Make appropriate physical contact with peers.</a:t>
                      </a:r>
                    </a:p>
                    <a:p>
                      <a:r>
                        <a:rPr lang="en-GB" sz="1100" baseline="0" dirty="0" smtClean="0"/>
                        <a:t> </a:t>
                      </a:r>
                      <a:endParaRPr lang="en-GB" sz="1100" dirty="0"/>
                    </a:p>
                  </a:txBody>
                  <a:tcPr/>
                </a:tc>
                <a:tc>
                  <a:txBody>
                    <a:bodyPr/>
                    <a:lstStyle/>
                    <a:p>
                      <a:r>
                        <a:rPr lang="en-GB" sz="1100" dirty="0" smtClean="0"/>
                        <a:t>I can work safely with others, work with a partner safely. </a:t>
                      </a:r>
                    </a:p>
                    <a:p>
                      <a:endParaRPr lang="en-GB" sz="1100" dirty="0" smtClean="0"/>
                    </a:p>
                    <a:p>
                      <a:r>
                        <a:rPr lang="en-GB" sz="1100" dirty="0" smtClean="0"/>
                        <a:t>Listen to other</a:t>
                      </a:r>
                      <a:r>
                        <a:rPr lang="en-GB" sz="1100" baseline="0" dirty="0" smtClean="0"/>
                        <a:t> ideas</a:t>
                      </a:r>
                      <a:r>
                        <a:rPr lang="en-GB" sz="1100" dirty="0" smtClean="0"/>
                        <a:t> and take turns. </a:t>
                      </a:r>
                      <a:endParaRPr lang="en-GB" sz="1100" dirty="0"/>
                    </a:p>
                  </a:txBody>
                  <a:tcPr/>
                </a:tc>
                <a:tc>
                  <a:txBody>
                    <a:bodyPr/>
                    <a:lstStyle/>
                    <a:p>
                      <a:r>
                        <a:rPr lang="en-GB" sz="1100" dirty="0" smtClean="0"/>
                        <a:t>I can work with a range</a:t>
                      </a:r>
                      <a:r>
                        <a:rPr lang="en-GB" sz="1100" baseline="0" dirty="0" smtClean="0"/>
                        <a:t> of people</a:t>
                      </a:r>
                    </a:p>
                    <a:p>
                      <a:endParaRPr lang="en-GB" sz="1100" baseline="0" dirty="0" smtClean="0"/>
                    </a:p>
                    <a:p>
                      <a:r>
                        <a:rPr lang="en-GB" sz="1100" baseline="0" dirty="0" smtClean="0"/>
                        <a:t>I can discuss my ideas with them.</a:t>
                      </a:r>
                      <a:endParaRPr lang="en-GB" sz="1100" dirty="0"/>
                    </a:p>
                  </a:txBody>
                  <a:tcPr/>
                </a:tc>
                <a:tc>
                  <a:txBody>
                    <a:bodyPr/>
                    <a:lstStyle/>
                    <a:p>
                      <a:r>
                        <a:rPr lang="en-GB" sz="1100" dirty="0" smtClean="0"/>
                        <a:t>-Express and communicate ideas and feelings</a:t>
                      </a:r>
                    </a:p>
                    <a:p>
                      <a:endParaRPr lang="en-GB" sz="1100" dirty="0"/>
                    </a:p>
                  </a:txBody>
                  <a:tcPr/>
                </a:tc>
                <a:extLst>
                  <a:ext uri="{0D108BD9-81ED-4DB2-BD59-A6C34878D82A}">
                    <a16:rowId xmlns:a16="http://schemas.microsoft.com/office/drawing/2014/main" val="3295007347"/>
                  </a:ext>
                </a:extLst>
              </a:tr>
            </a:tbl>
          </a:graphicData>
        </a:graphic>
      </p:graphicFrame>
      <p:pic>
        <p:nvPicPr>
          <p:cNvPr id="3" name="Picture 2"/>
          <p:cNvPicPr>
            <a:picLocks noChangeAspect="1"/>
          </p:cNvPicPr>
          <p:nvPr/>
        </p:nvPicPr>
        <p:blipFill>
          <a:blip r:embed="rId2"/>
          <a:stretch>
            <a:fillRect/>
          </a:stretch>
        </p:blipFill>
        <p:spPr>
          <a:xfrm>
            <a:off x="98695" y="5380675"/>
            <a:ext cx="3197908" cy="1397358"/>
          </a:xfrm>
          <a:prstGeom prst="rect">
            <a:avLst/>
          </a:prstGeom>
        </p:spPr>
      </p:pic>
      <p:pic>
        <p:nvPicPr>
          <p:cNvPr id="4" name="Picture 3"/>
          <p:cNvPicPr>
            <a:picLocks noChangeAspect="1"/>
          </p:cNvPicPr>
          <p:nvPr/>
        </p:nvPicPr>
        <p:blipFill>
          <a:blip r:embed="rId3"/>
          <a:stretch>
            <a:fillRect/>
          </a:stretch>
        </p:blipFill>
        <p:spPr>
          <a:xfrm>
            <a:off x="4421114" y="5380675"/>
            <a:ext cx="3326546" cy="1397358"/>
          </a:xfrm>
          <a:prstGeom prst="rect">
            <a:avLst/>
          </a:prstGeom>
        </p:spPr>
      </p:pic>
      <p:pic>
        <p:nvPicPr>
          <p:cNvPr id="5" name="Picture 4"/>
          <p:cNvPicPr>
            <a:picLocks noChangeAspect="1"/>
          </p:cNvPicPr>
          <p:nvPr/>
        </p:nvPicPr>
        <p:blipFill>
          <a:blip r:embed="rId4"/>
          <a:stretch>
            <a:fillRect/>
          </a:stretch>
        </p:blipFill>
        <p:spPr>
          <a:xfrm>
            <a:off x="8744904" y="5369844"/>
            <a:ext cx="3325176" cy="1408189"/>
          </a:xfrm>
          <a:prstGeom prst="rect">
            <a:avLst/>
          </a:prstGeom>
        </p:spPr>
      </p:pic>
      <p:sp>
        <p:nvSpPr>
          <p:cNvPr id="6" name="Rectangle 5"/>
          <p:cNvSpPr/>
          <p:nvPr/>
        </p:nvSpPr>
        <p:spPr>
          <a:xfrm>
            <a:off x="3949060" y="0"/>
            <a:ext cx="3692999" cy="461665"/>
          </a:xfrm>
          <a:prstGeom prst="rect">
            <a:avLst/>
          </a:prstGeom>
          <a:noFill/>
        </p:spPr>
        <p:txBody>
          <a:bodyPr wrap="none" lIns="91440" tIns="45720" rIns="91440" bIns="45720">
            <a:spAutoFit/>
          </a:bodyPr>
          <a:lstStyle/>
          <a:p>
            <a:pPr algn="ctr"/>
            <a:r>
              <a:rPr lang="en-US" sz="2400" b="0" cap="none" spc="0" dirty="0" smtClean="0">
                <a:ln w="0"/>
                <a:solidFill>
                  <a:schemeClr val="tx1"/>
                </a:solidFill>
                <a:effectLst>
                  <a:outerShdw blurRad="38100" dist="19050" dir="2700000" algn="tl" rotWithShape="0">
                    <a:schemeClr val="dk1">
                      <a:alpha val="40000"/>
                    </a:schemeClr>
                  </a:outerShdw>
                </a:effectLst>
              </a:rPr>
              <a:t>Progression in Dance at SHA</a:t>
            </a:r>
            <a:endParaRPr lang="en-US" sz="2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87562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52132564"/>
              </p:ext>
            </p:extLst>
          </p:nvPr>
        </p:nvGraphicFramePr>
        <p:xfrm>
          <a:off x="103049" y="271145"/>
          <a:ext cx="11971384" cy="6446520"/>
        </p:xfrm>
        <a:graphic>
          <a:graphicData uri="http://schemas.openxmlformats.org/drawingml/2006/table">
            <a:tbl>
              <a:tblPr firstRow="1" bandRow="1">
                <a:tableStyleId>{5C22544A-7EE6-4342-B048-85BDC9FD1C3A}</a:tableStyleId>
              </a:tblPr>
              <a:tblGrid>
                <a:gridCol w="1020745">
                  <a:extLst>
                    <a:ext uri="{9D8B030D-6E8A-4147-A177-3AD203B41FA5}">
                      <a16:colId xmlns:a16="http://schemas.microsoft.com/office/drawing/2014/main" val="3484999899"/>
                    </a:ext>
                  </a:extLst>
                </a:gridCol>
                <a:gridCol w="2271975">
                  <a:extLst>
                    <a:ext uri="{9D8B030D-6E8A-4147-A177-3AD203B41FA5}">
                      <a16:colId xmlns:a16="http://schemas.microsoft.com/office/drawing/2014/main" val="873946611"/>
                    </a:ext>
                  </a:extLst>
                </a:gridCol>
                <a:gridCol w="2271975">
                  <a:extLst>
                    <a:ext uri="{9D8B030D-6E8A-4147-A177-3AD203B41FA5}">
                      <a16:colId xmlns:a16="http://schemas.microsoft.com/office/drawing/2014/main" val="2164746168"/>
                    </a:ext>
                  </a:extLst>
                </a:gridCol>
                <a:gridCol w="2331951">
                  <a:extLst>
                    <a:ext uri="{9D8B030D-6E8A-4147-A177-3AD203B41FA5}">
                      <a16:colId xmlns:a16="http://schemas.microsoft.com/office/drawing/2014/main" val="4043793217"/>
                    </a:ext>
                  </a:extLst>
                </a:gridCol>
                <a:gridCol w="2134856">
                  <a:extLst>
                    <a:ext uri="{9D8B030D-6E8A-4147-A177-3AD203B41FA5}">
                      <a16:colId xmlns:a16="http://schemas.microsoft.com/office/drawing/2014/main" val="2399470276"/>
                    </a:ext>
                  </a:extLst>
                </a:gridCol>
                <a:gridCol w="1939882">
                  <a:extLst>
                    <a:ext uri="{9D8B030D-6E8A-4147-A177-3AD203B41FA5}">
                      <a16:colId xmlns:a16="http://schemas.microsoft.com/office/drawing/2014/main" val="1726331254"/>
                    </a:ext>
                  </a:extLst>
                </a:gridCol>
              </a:tblGrid>
              <a:tr h="370840">
                <a:tc>
                  <a:txBody>
                    <a:bodyPr/>
                    <a:lstStyle/>
                    <a:p>
                      <a:endParaRPr lang="en-GB" dirty="0"/>
                    </a:p>
                  </a:txBody>
                  <a:tcPr/>
                </a:tc>
                <a:tc>
                  <a:txBody>
                    <a:bodyPr/>
                    <a:lstStyle/>
                    <a:p>
                      <a:r>
                        <a:rPr lang="en-GB" dirty="0" smtClean="0"/>
                        <a:t>Year</a:t>
                      </a:r>
                      <a:r>
                        <a:rPr lang="en-GB" baseline="0" dirty="0" smtClean="0"/>
                        <a:t> 3</a:t>
                      </a:r>
                      <a:endParaRPr lang="en-GB" dirty="0"/>
                    </a:p>
                  </a:txBody>
                  <a:tcPr/>
                </a:tc>
                <a:tc>
                  <a:txBody>
                    <a:bodyPr/>
                    <a:lstStyle/>
                    <a:p>
                      <a:r>
                        <a:rPr lang="en-GB" dirty="0" smtClean="0"/>
                        <a:t>Year 4 </a:t>
                      </a:r>
                      <a:endParaRPr lang="en-GB" dirty="0"/>
                    </a:p>
                  </a:txBody>
                  <a:tcPr/>
                </a:tc>
                <a:tc>
                  <a:txBody>
                    <a:bodyPr/>
                    <a:lstStyle/>
                    <a:p>
                      <a:r>
                        <a:rPr lang="en-GB" dirty="0" smtClean="0"/>
                        <a:t>Year</a:t>
                      </a:r>
                      <a:r>
                        <a:rPr lang="en-GB" baseline="0" dirty="0" smtClean="0"/>
                        <a:t> 5</a:t>
                      </a:r>
                      <a:endParaRPr lang="en-GB" dirty="0"/>
                    </a:p>
                  </a:txBody>
                  <a:tcPr/>
                </a:tc>
                <a:tc>
                  <a:txBody>
                    <a:bodyPr/>
                    <a:lstStyle/>
                    <a:p>
                      <a:r>
                        <a:rPr lang="en-GB" dirty="0" smtClean="0"/>
                        <a:t>Year 6</a:t>
                      </a:r>
                      <a:endParaRPr lang="en-GB" dirty="0"/>
                    </a:p>
                  </a:txBody>
                  <a:tcPr/>
                </a:tc>
                <a:tc>
                  <a:txBody>
                    <a:bodyPr/>
                    <a:lstStyle/>
                    <a:p>
                      <a:r>
                        <a:rPr lang="en-GB" dirty="0" smtClean="0"/>
                        <a:t>End of KS2 Outcomes:</a:t>
                      </a:r>
                      <a:endParaRPr lang="en-GB" dirty="0"/>
                    </a:p>
                  </a:txBody>
                  <a:tcPr/>
                </a:tc>
                <a:extLst>
                  <a:ext uri="{0D108BD9-81ED-4DB2-BD59-A6C34878D82A}">
                    <a16:rowId xmlns:a16="http://schemas.microsoft.com/office/drawing/2014/main" val="3178948150"/>
                  </a:ext>
                </a:extLst>
              </a:tr>
              <a:tr h="370840">
                <a:tc>
                  <a:txBody>
                    <a:bodyPr/>
                    <a:lstStyle/>
                    <a:p>
                      <a:r>
                        <a:rPr lang="en-GB" sz="1100" b="1" dirty="0" smtClean="0">
                          <a:solidFill>
                            <a:schemeClr val="tx1"/>
                          </a:solidFill>
                        </a:rPr>
                        <a:t>Physical Skills</a:t>
                      </a:r>
                      <a:endParaRPr lang="en-GB" sz="1100" b="1" dirty="0">
                        <a:solidFill>
                          <a:schemeClr val="tx1"/>
                        </a:solidFill>
                      </a:endParaRPr>
                    </a:p>
                  </a:txBody>
                  <a:tcPr/>
                </a:tc>
                <a:tc>
                  <a:txBody>
                    <a:bodyPr/>
                    <a:lstStyle/>
                    <a:p>
                      <a:r>
                        <a:rPr lang="en-GB" sz="1100" dirty="0" smtClean="0"/>
                        <a:t>I can use stillness and speed effectively</a:t>
                      </a:r>
                    </a:p>
                    <a:p>
                      <a:endParaRPr lang="en-GB" sz="1100" dirty="0" smtClean="0"/>
                    </a:p>
                    <a:p>
                      <a:r>
                        <a:rPr lang="en-GB" sz="1100" dirty="0" smtClean="0"/>
                        <a:t>Move in a variation of ways with control. </a:t>
                      </a:r>
                    </a:p>
                    <a:p>
                      <a:endParaRPr lang="en-GB" sz="1100" dirty="0" smtClean="0"/>
                    </a:p>
                    <a:p>
                      <a:r>
                        <a:rPr lang="en-GB" sz="1100" dirty="0" smtClean="0"/>
                        <a:t>I can co-ordinate between my upper &amp; lower body movements.</a:t>
                      </a:r>
                      <a:r>
                        <a:rPr lang="en-GB" sz="1100" baseline="0" dirty="0" smtClean="0"/>
                        <a:t> </a:t>
                      </a:r>
                    </a:p>
                    <a:p>
                      <a:endParaRPr lang="en-GB" sz="1100" dirty="0"/>
                    </a:p>
                  </a:txBody>
                  <a:tcPr/>
                </a:tc>
                <a:tc>
                  <a:txBody>
                    <a:bodyPr/>
                    <a:lstStyle/>
                    <a:p>
                      <a:r>
                        <a:rPr lang="en-GB" sz="1100" dirty="0" smtClean="0"/>
                        <a:t>I can turn, jump, travel using different pathways &amp; use stillness with control.</a:t>
                      </a:r>
                    </a:p>
                    <a:p>
                      <a:endParaRPr lang="en-GB" sz="1100" dirty="0" smtClean="0"/>
                    </a:p>
                    <a:p>
                      <a:r>
                        <a:rPr lang="en-GB" sz="1100" dirty="0" smtClean="0"/>
                        <a:t>Adjust movements to fit style of dance</a:t>
                      </a:r>
                    </a:p>
                    <a:p>
                      <a:endParaRPr lang="en-GB" sz="1100" dirty="0"/>
                    </a:p>
                  </a:txBody>
                  <a:tcPr/>
                </a:tc>
                <a:tc>
                  <a:txBody>
                    <a:bodyPr/>
                    <a:lstStyle/>
                    <a:p>
                      <a:r>
                        <a:rPr lang="en-GB" sz="1100" dirty="0" smtClean="0"/>
                        <a:t>I can pay attention</a:t>
                      </a:r>
                      <a:r>
                        <a:rPr lang="en-GB" sz="1100" baseline="0" dirty="0" smtClean="0"/>
                        <a:t> to the stillness, tensions &amp; extensions of my body. </a:t>
                      </a:r>
                    </a:p>
                    <a:p>
                      <a:endParaRPr lang="en-GB" sz="1100" baseline="0" dirty="0" smtClean="0"/>
                    </a:p>
                    <a:p>
                      <a:r>
                        <a:rPr lang="en-GB" sz="1100" baseline="0" dirty="0" smtClean="0"/>
                        <a:t>Travel, turn, make gestures, jump, balance &amp; move with control and in time with music. </a:t>
                      </a:r>
                      <a:endParaRPr lang="en-GB" sz="1100" dirty="0"/>
                    </a:p>
                  </a:txBody>
                  <a:tcPr/>
                </a:tc>
                <a:tc>
                  <a:txBody>
                    <a:bodyPr/>
                    <a:lstStyle/>
                    <a:p>
                      <a:r>
                        <a:rPr lang="en-GB" sz="1100" dirty="0" smtClean="0"/>
                        <a:t>Change rhythm, speed, level and direction with consistency.</a:t>
                      </a:r>
                    </a:p>
                    <a:p>
                      <a:endParaRPr lang="en-GB" sz="1100" dirty="0" smtClean="0"/>
                    </a:p>
                    <a:p>
                      <a:r>
                        <a:rPr lang="en-GB" sz="1100" dirty="0" smtClean="0"/>
                        <a:t>Dance with control and co-ordination as well as in the correct style/mood/character. </a:t>
                      </a:r>
                      <a:endParaRPr lang="en-GB" sz="1100" dirty="0"/>
                    </a:p>
                  </a:txBody>
                  <a:tcPr/>
                </a:tc>
                <a:tc>
                  <a:txBody>
                    <a:bodyPr/>
                    <a:lstStyle/>
                    <a:p>
                      <a:r>
                        <a:rPr lang="en-GB" sz="1100" dirty="0" smtClean="0"/>
                        <a:t>Children should be taught to create dances using a range of movement patterns, including those from cultures, styles or characters. </a:t>
                      </a:r>
                    </a:p>
                    <a:p>
                      <a:endParaRPr lang="en-GB" sz="1100" dirty="0" smtClean="0"/>
                    </a:p>
                    <a:p>
                      <a:r>
                        <a:rPr lang="en-GB" sz="1100" dirty="0" smtClean="0"/>
                        <a:t>Through dance, develop flexibility, strength, technique, control and balance. </a:t>
                      </a:r>
                    </a:p>
                    <a:p>
                      <a:endParaRPr lang="en-GB" sz="1100" dirty="0" smtClean="0"/>
                    </a:p>
                    <a:p>
                      <a:r>
                        <a:rPr lang="en-GB" sz="1100" dirty="0" smtClean="0"/>
                        <a:t>Perform dances using all ranges of movement developed with control.</a:t>
                      </a:r>
                    </a:p>
                    <a:p>
                      <a:endParaRPr lang="en-GB" sz="1100" dirty="0"/>
                    </a:p>
                  </a:txBody>
                  <a:tcPr/>
                </a:tc>
                <a:extLst>
                  <a:ext uri="{0D108BD9-81ED-4DB2-BD59-A6C34878D82A}">
                    <a16:rowId xmlns:a16="http://schemas.microsoft.com/office/drawing/2014/main" val="3736096878"/>
                  </a:ext>
                </a:extLst>
              </a:tr>
              <a:tr h="370840">
                <a:tc>
                  <a:txBody>
                    <a:bodyPr/>
                    <a:lstStyle/>
                    <a:p>
                      <a:r>
                        <a:rPr lang="en-GB" sz="1100" b="1" dirty="0" smtClean="0">
                          <a:solidFill>
                            <a:schemeClr val="tx1"/>
                          </a:solidFill>
                        </a:rPr>
                        <a:t>Creative Skills</a:t>
                      </a:r>
                    </a:p>
                  </a:txBody>
                  <a:tcPr/>
                </a:tc>
                <a:tc>
                  <a:txBody>
                    <a:bodyPr/>
                    <a:lstStyle/>
                    <a:p>
                      <a:r>
                        <a:rPr lang="en-GB" sz="1100" dirty="0" smtClean="0"/>
                        <a:t>Perform pair/group dance involving canon &amp; unison, mirroring &amp; contact. </a:t>
                      </a:r>
                    </a:p>
                    <a:p>
                      <a:endParaRPr lang="en-GB" sz="1100" dirty="0" smtClean="0"/>
                    </a:p>
                    <a:p>
                      <a:r>
                        <a:rPr lang="en-GB" sz="1100" dirty="0" smtClean="0"/>
                        <a:t>Respond to music in time &amp; rhythm to show mood. </a:t>
                      </a:r>
                    </a:p>
                    <a:p>
                      <a:endParaRPr lang="en-GB" sz="1100" dirty="0" smtClean="0"/>
                    </a:p>
                    <a:p>
                      <a:r>
                        <a:rPr lang="en-GB" sz="1100" dirty="0" smtClean="0"/>
                        <a:t>Recall a pattern of moves accurately. </a:t>
                      </a:r>
                    </a:p>
                    <a:p>
                      <a:endParaRPr lang="en-GB" sz="1100" dirty="0"/>
                    </a:p>
                  </a:txBody>
                  <a:tcPr/>
                </a:tc>
                <a:tc>
                  <a:txBody>
                    <a:bodyPr/>
                    <a:lstStyle/>
                    <a:p>
                      <a:r>
                        <a:rPr lang="en-GB" sz="1100" dirty="0" smtClean="0"/>
                        <a:t>Respond imaginatively to stimuli related to character/music/story.</a:t>
                      </a:r>
                    </a:p>
                    <a:p>
                      <a:endParaRPr lang="en-GB" sz="1100" dirty="0" smtClean="0"/>
                    </a:p>
                    <a:p>
                      <a:r>
                        <a:rPr lang="en-GB" sz="1100" dirty="0" smtClean="0"/>
                        <a:t>Perform clear &amp; fluent dances that show sensitivity to idea/stimuli.</a:t>
                      </a:r>
                    </a:p>
                    <a:p>
                      <a:endParaRPr lang="en-GB" sz="1100" dirty="0" smtClean="0"/>
                    </a:p>
                    <a:p>
                      <a:r>
                        <a:rPr lang="en-GB" sz="1100" dirty="0" smtClean="0"/>
                        <a:t>Make up dance within a pair or group. </a:t>
                      </a:r>
                    </a:p>
                    <a:p>
                      <a:endParaRPr lang="en-GB" sz="1100" dirty="0"/>
                    </a:p>
                  </a:txBody>
                  <a:tcPr/>
                </a:tc>
                <a:tc>
                  <a:txBody>
                    <a:bodyPr/>
                    <a:lstStyle/>
                    <a:p>
                      <a:r>
                        <a:rPr lang="en-GB" sz="1100" dirty="0" smtClean="0"/>
                        <a:t>Show</a:t>
                      </a:r>
                      <a:r>
                        <a:rPr lang="en-GB" sz="1100" baseline="0" dirty="0" smtClean="0"/>
                        <a:t> </a:t>
                      </a:r>
                      <a:r>
                        <a:rPr lang="en-GB" sz="1100" dirty="0" smtClean="0"/>
                        <a:t>fluency/control in chosen dances in response to stimuli.</a:t>
                      </a:r>
                    </a:p>
                    <a:p>
                      <a:endParaRPr lang="en-GB" sz="1100" dirty="0" smtClean="0"/>
                    </a:p>
                    <a:p>
                      <a:r>
                        <a:rPr lang="en-GB" sz="1100" dirty="0" smtClean="0"/>
                        <a:t>Begin to use appropriate terminology.</a:t>
                      </a:r>
                    </a:p>
                    <a:p>
                      <a:endParaRPr lang="en-GB" sz="1100" dirty="0" smtClean="0"/>
                    </a:p>
                    <a:p>
                      <a:r>
                        <a:rPr lang="en-GB" sz="1100" dirty="0" smtClean="0"/>
                        <a:t>Adapt &amp; refine (in pair/group), dances that vary direction, space &amp; rhythm. </a:t>
                      </a:r>
                    </a:p>
                    <a:p>
                      <a:endParaRPr lang="en-GB" sz="1100" dirty="0"/>
                    </a:p>
                  </a:txBody>
                  <a:tcPr/>
                </a:tc>
                <a:tc>
                  <a:txBody>
                    <a:bodyPr/>
                    <a:lstStyle/>
                    <a:p>
                      <a:r>
                        <a:rPr lang="en-GB" sz="1100" dirty="0" smtClean="0"/>
                        <a:t>Create &amp; perform dances in a variety of styles consistently. </a:t>
                      </a:r>
                    </a:p>
                    <a:p>
                      <a:endParaRPr lang="en-GB" sz="1100" dirty="0" smtClean="0"/>
                    </a:p>
                    <a:p>
                      <a:r>
                        <a:rPr lang="en-GB" sz="1100" dirty="0" smtClean="0"/>
                        <a:t>Be aware of &amp; use musical structure, rhythm &amp; mood &amp; can dance accordingly</a:t>
                      </a:r>
                    </a:p>
                    <a:p>
                      <a:endParaRPr lang="en-GB" sz="1100" dirty="0" smtClean="0"/>
                    </a:p>
                    <a:p>
                      <a:r>
                        <a:rPr lang="en-GB" sz="1100" dirty="0" smtClean="0"/>
                        <a:t>Use appropriate criteria &amp; terminology to evaluate performances. </a:t>
                      </a:r>
                    </a:p>
                    <a:p>
                      <a:endParaRPr lang="en-GB" sz="1100" dirty="0"/>
                    </a:p>
                  </a:txBody>
                  <a:tcPr/>
                </a:tc>
                <a:tc>
                  <a:txBody>
                    <a:bodyPr/>
                    <a:lstStyle/>
                    <a:p>
                      <a:r>
                        <a:rPr lang="en-GB" sz="1100" dirty="0" smtClean="0"/>
                        <a:t>With</a:t>
                      </a:r>
                      <a:r>
                        <a:rPr lang="en-GB" sz="1100" baseline="0" dirty="0" smtClean="0"/>
                        <a:t> the skills learnt they will now begin to explore creatively how they could make it work to different music/stimuli </a:t>
                      </a:r>
                      <a:endParaRPr lang="en-GB" sz="1100" dirty="0"/>
                    </a:p>
                  </a:txBody>
                  <a:tcPr/>
                </a:tc>
                <a:extLst>
                  <a:ext uri="{0D108BD9-81ED-4DB2-BD59-A6C34878D82A}">
                    <a16:rowId xmlns:a16="http://schemas.microsoft.com/office/drawing/2014/main" val="976757111"/>
                  </a:ext>
                </a:extLst>
              </a:tr>
              <a:tr h="370840">
                <a:tc>
                  <a:txBody>
                    <a:bodyPr/>
                    <a:lstStyle/>
                    <a:p>
                      <a:r>
                        <a:rPr lang="en-GB" sz="1100" b="1" dirty="0" smtClean="0">
                          <a:solidFill>
                            <a:schemeClr val="tx1"/>
                          </a:solidFill>
                        </a:rPr>
                        <a:t>Interpersonal</a:t>
                      </a:r>
                      <a:r>
                        <a:rPr lang="en-GB" sz="1100" b="1" baseline="0" dirty="0" smtClean="0">
                          <a:solidFill>
                            <a:schemeClr val="tx1"/>
                          </a:solidFill>
                        </a:rPr>
                        <a:t> Skills</a:t>
                      </a:r>
                      <a:endParaRPr lang="en-GB" sz="1100" b="1" dirty="0">
                        <a:solidFill>
                          <a:schemeClr val="tx1"/>
                        </a:solidFill>
                      </a:endParaRPr>
                    </a:p>
                  </a:txBody>
                  <a:tcPr/>
                </a:tc>
                <a:tc>
                  <a:txBody>
                    <a:bodyPr/>
                    <a:lstStyle/>
                    <a:p>
                      <a:r>
                        <a:rPr lang="en-GB" sz="1100" dirty="0" smtClean="0"/>
                        <a:t>I can work well with a range of people</a:t>
                      </a:r>
                      <a:r>
                        <a:rPr lang="en-GB" sz="1100" baseline="0" dirty="0" smtClean="0"/>
                        <a:t> sharing my ideas and responding well to others. </a:t>
                      </a:r>
                    </a:p>
                    <a:p>
                      <a:endParaRPr lang="en-GB" sz="1100" baseline="0" dirty="0" smtClean="0"/>
                    </a:p>
                    <a:p>
                      <a:r>
                        <a:rPr lang="en-GB" sz="1100" baseline="0" dirty="0" smtClean="0"/>
                        <a:t>Offer &amp; receive constructive feedback</a:t>
                      </a:r>
                      <a:endParaRPr lang="en-GB" sz="1100" dirty="0"/>
                    </a:p>
                  </a:txBody>
                  <a:tcPr/>
                </a:tc>
                <a:tc>
                  <a:txBody>
                    <a:bodyPr/>
                    <a:lstStyle/>
                    <a:p>
                      <a:r>
                        <a:rPr lang="en-GB" sz="1100" dirty="0" smtClean="0"/>
                        <a:t>I can work well with a range &amp; different group size of people. </a:t>
                      </a:r>
                    </a:p>
                    <a:p>
                      <a:endParaRPr lang="en-GB" sz="1100" dirty="0" smtClean="0"/>
                    </a:p>
                    <a:p>
                      <a:r>
                        <a:rPr lang="en-GB" sz="1100" dirty="0" smtClean="0"/>
                        <a:t>Receive feedback in a constructive</a:t>
                      </a:r>
                      <a:r>
                        <a:rPr lang="en-GB" sz="1100" baseline="0" dirty="0" smtClean="0"/>
                        <a:t> manner &amp; give appropriate feedback to others. </a:t>
                      </a:r>
                      <a:endParaRPr lang="en-GB" sz="1100" dirty="0" smtClean="0"/>
                    </a:p>
                    <a:p>
                      <a:endParaRPr lang="en-GB" sz="1100" dirty="0"/>
                    </a:p>
                  </a:txBody>
                  <a:tcPr/>
                </a:tc>
                <a:tc>
                  <a:txBody>
                    <a:bodyPr/>
                    <a:lstStyle/>
                    <a:p>
                      <a:r>
                        <a:rPr lang="en-GB" sz="1100" dirty="0" smtClean="0"/>
                        <a:t>I can work well with a range of people sharing my ideas, responding well to others and combining ideas. </a:t>
                      </a:r>
                    </a:p>
                    <a:p>
                      <a:endParaRPr lang="en-GB" sz="1100" dirty="0" smtClean="0"/>
                    </a:p>
                    <a:p>
                      <a:r>
                        <a:rPr lang="en-GB" sz="1100" dirty="0" smtClean="0"/>
                        <a:t>Receive feedback in a constructive manner &amp; give appropriate feedback to others. </a:t>
                      </a:r>
                    </a:p>
                    <a:p>
                      <a:endParaRPr lang="en-GB" sz="1100" dirty="0"/>
                    </a:p>
                  </a:txBody>
                  <a:tcPr/>
                </a:tc>
                <a:tc>
                  <a:txBody>
                    <a:bodyPr/>
                    <a:lstStyle/>
                    <a:p>
                      <a:r>
                        <a:rPr lang="en-GB" sz="1100" dirty="0" smtClean="0"/>
                        <a:t>I can work well with a range</a:t>
                      </a:r>
                      <a:r>
                        <a:rPr lang="en-GB" sz="1100" baseline="0" dirty="0" smtClean="0"/>
                        <a:t> of people, listen, watch and develop skills together. </a:t>
                      </a:r>
                      <a:endParaRPr lang="en-GB" sz="1100" dirty="0" smtClean="0"/>
                    </a:p>
                    <a:p>
                      <a:endParaRPr lang="en-GB" sz="1100" dirty="0" smtClean="0"/>
                    </a:p>
                    <a:p>
                      <a:r>
                        <a:rPr lang="en-GB" sz="1100" dirty="0" smtClean="0"/>
                        <a:t>I can receive feedback in a constructive manner and apply it</a:t>
                      </a:r>
                    </a:p>
                    <a:p>
                      <a:r>
                        <a:rPr lang="en-GB" sz="1100" dirty="0" smtClean="0"/>
                        <a:t>immediately</a:t>
                      </a:r>
                    </a:p>
                    <a:p>
                      <a:endParaRPr lang="en-GB" sz="1100" dirty="0"/>
                    </a:p>
                  </a:txBody>
                  <a:tcPr/>
                </a:tc>
                <a:tc>
                  <a:txBody>
                    <a:bodyPr/>
                    <a:lstStyle/>
                    <a:p>
                      <a:r>
                        <a:rPr lang="en-GB" sz="1100" dirty="0" smtClean="0"/>
                        <a:t>Teamwork skills improved.</a:t>
                      </a:r>
                    </a:p>
                    <a:p>
                      <a:endParaRPr lang="en-GB" sz="1100" dirty="0" smtClean="0"/>
                    </a:p>
                    <a:p>
                      <a:r>
                        <a:rPr lang="en-GB" sz="1100" dirty="0" smtClean="0"/>
                        <a:t>Confidence</a:t>
                      </a:r>
                      <a:r>
                        <a:rPr lang="en-GB" sz="1100" baseline="0" dirty="0" smtClean="0"/>
                        <a:t> in subject has improved. </a:t>
                      </a:r>
                      <a:r>
                        <a:rPr lang="en-GB" sz="1100" dirty="0" smtClean="0"/>
                        <a:t> </a:t>
                      </a:r>
                    </a:p>
                    <a:p>
                      <a:endParaRPr lang="en-GB" sz="1100" dirty="0" smtClean="0"/>
                    </a:p>
                    <a:p>
                      <a:r>
                        <a:rPr lang="en-GB" sz="1100" dirty="0" smtClean="0"/>
                        <a:t>Enjoy &amp; evaluate own</a:t>
                      </a:r>
                      <a:r>
                        <a:rPr lang="en-GB" sz="1100" baseline="0" dirty="0" smtClean="0"/>
                        <a:t> &amp; each others work. </a:t>
                      </a:r>
                      <a:endParaRPr lang="en-GB" sz="1100" dirty="0" smtClean="0"/>
                    </a:p>
                    <a:p>
                      <a:endParaRPr lang="en-GB" sz="1100" dirty="0"/>
                    </a:p>
                  </a:txBody>
                  <a:tcPr/>
                </a:tc>
                <a:extLst>
                  <a:ext uri="{0D108BD9-81ED-4DB2-BD59-A6C34878D82A}">
                    <a16:rowId xmlns:a16="http://schemas.microsoft.com/office/drawing/2014/main" val="3841015134"/>
                  </a:ext>
                </a:extLst>
              </a:tr>
            </a:tbl>
          </a:graphicData>
        </a:graphic>
      </p:graphicFrame>
    </p:spTree>
    <p:extLst>
      <p:ext uri="{BB962C8B-B14F-4D97-AF65-F5344CB8AC3E}">
        <p14:creationId xmlns:p14="http://schemas.microsoft.com/office/powerpoint/2010/main" val="2203483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36069</TotalTime>
  <Words>1456</Words>
  <Application>Microsoft Office PowerPoint</Application>
  <PresentationFormat>Widescreen</PresentationFormat>
  <Paragraphs>168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Alexandria Edwards</dc:creator>
  <cp:lastModifiedBy>A Edwards</cp:lastModifiedBy>
  <cp:revision>45</cp:revision>
  <dcterms:created xsi:type="dcterms:W3CDTF">2021-01-29T14:20:47Z</dcterms:created>
  <dcterms:modified xsi:type="dcterms:W3CDTF">2021-10-08T15:18:49Z</dcterms:modified>
</cp:coreProperties>
</file>