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860"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E595505-FFCF-4653-869E-4732EB62446F}" type="datetimeFigureOut">
              <a:rPr lang="en-GB" smtClean="0"/>
              <a:t>16/05/2025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1048553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595505-FFCF-4653-869E-4732EB62446F}" type="datetimeFigureOut">
              <a:rPr lang="en-GB" smtClean="0"/>
              <a:t>16/05/2025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3917313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595505-FFCF-4653-869E-4732EB62446F}" type="datetimeFigureOut">
              <a:rPr lang="en-GB" smtClean="0"/>
              <a:t>16/05/2025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2671468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E595505-FFCF-4653-869E-4732EB62446F}" type="datetimeFigureOut">
              <a:rPr lang="en-GB" smtClean="0"/>
              <a:t>16/05/2025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2174757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E595505-FFCF-4653-869E-4732EB62446F}" type="datetimeFigureOut">
              <a:rPr lang="en-GB" smtClean="0"/>
              <a:t>16/05/2025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1520641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E595505-FFCF-4653-869E-4732EB62446F}" type="datetimeFigureOut">
              <a:rPr lang="en-GB" smtClean="0"/>
              <a:t>16/05/2025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3889862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595505-FFCF-4653-869E-4732EB62446F}" type="datetimeFigureOut">
              <a:rPr lang="en-GB" smtClean="0"/>
              <a:t>16/05/2025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3688244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595505-FFCF-4653-869E-4732EB62446F}" type="datetimeFigureOut">
              <a:rPr lang="en-GB" smtClean="0"/>
              <a:t>16/05/2025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1093852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595505-FFCF-4653-869E-4732EB62446F}" type="datetimeFigureOut">
              <a:rPr lang="en-GB" smtClean="0"/>
              <a:t>16/05/2025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1859246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595505-FFCF-4653-869E-4732EB62446F}" type="datetimeFigureOut">
              <a:rPr lang="en-GB" smtClean="0"/>
              <a:t>16/05/2025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417791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595505-FFCF-4653-869E-4732EB62446F}" type="datetimeFigureOut">
              <a:rPr lang="en-GB" smtClean="0"/>
              <a:t>16/05/2025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CF8EA8-5603-468A-A851-694A2269A13A}" type="slidenum">
              <a:rPr lang="en-GB" smtClean="0"/>
              <a:t>‹#›</a:t>
            </a:fld>
            <a:endParaRPr lang="en-GB"/>
          </a:p>
        </p:txBody>
      </p:sp>
    </p:spTree>
    <p:extLst>
      <p:ext uri="{BB962C8B-B14F-4D97-AF65-F5344CB8AC3E}">
        <p14:creationId xmlns:p14="http://schemas.microsoft.com/office/powerpoint/2010/main" val="3391845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595505-FFCF-4653-869E-4732EB62446F}" type="datetimeFigureOut">
              <a:rPr lang="en-GB" smtClean="0"/>
              <a:t>16/05/2025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CF8EA8-5603-468A-A851-694A2269A13A}" type="slidenum">
              <a:rPr lang="en-GB" smtClean="0"/>
              <a:t>‹#›</a:t>
            </a:fld>
            <a:endParaRPr lang="en-GB"/>
          </a:p>
        </p:txBody>
      </p:sp>
    </p:spTree>
    <p:extLst>
      <p:ext uri="{BB962C8B-B14F-4D97-AF65-F5344CB8AC3E}">
        <p14:creationId xmlns:p14="http://schemas.microsoft.com/office/powerpoint/2010/main" val="507002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9181" y="413655"/>
            <a:ext cx="11832609" cy="6136616"/>
          </a:xfrm>
          <a:prstGeom prst="rect">
            <a:avLst/>
          </a:prstGeom>
        </p:spPr>
        <p:txBody>
          <a:bodyPr wrap="square">
            <a:spAutoFit/>
          </a:bodyPr>
          <a:lstStyle/>
          <a:p>
            <a:pPr>
              <a:lnSpc>
                <a:spcPct val="107000"/>
              </a:lnSpc>
              <a:spcAft>
                <a:spcPts val="800"/>
              </a:spcAft>
              <a:tabLst>
                <a:tab pos="180340" algn="l"/>
              </a:tabLst>
            </a:pPr>
            <a:r>
              <a:rPr lang="en-GB" sz="4400" b="1" u="sng" dirty="0">
                <a:effectLst/>
                <a:latin typeface="Calibri Light" panose="020F0302020204030204" pitchFamily="34" charset="0"/>
                <a:ea typeface="Calibri" panose="020F0502020204030204" pitchFamily="34" charset="0"/>
                <a:cs typeface="Times New Roman" panose="02020603050405020304" pitchFamily="18" charset="0"/>
              </a:rPr>
              <a:t>Science:- </a:t>
            </a:r>
            <a:r>
              <a:rPr lang="en-GB" sz="4400" b="1" dirty="0">
                <a:effectLst/>
                <a:latin typeface="Calibri Light" panose="020F0302020204030204" pitchFamily="34" charset="0"/>
                <a:ea typeface="Calibri" panose="020F0502020204030204" pitchFamily="34" charset="0"/>
                <a:cs typeface="Times New Roman" panose="02020603050405020304" pitchFamily="18" charset="0"/>
              </a:rPr>
              <a:t>                          </a:t>
            </a:r>
            <a:r>
              <a:rPr lang="en-GB" sz="4800" b="1" u="sng" dirty="0">
                <a:solidFill>
                  <a:srgbClr val="FF0000"/>
                </a:solidFill>
                <a:effectLst/>
                <a:latin typeface="Calibri Light" panose="020F0302020204030204" pitchFamily="34" charset="0"/>
                <a:ea typeface="Calibri" panose="020F0502020204030204" pitchFamily="34" charset="0"/>
                <a:cs typeface="Times New Roman" panose="02020603050405020304" pitchFamily="18" charset="0"/>
              </a:rPr>
              <a:t>Statutory</a:t>
            </a:r>
            <a:endParaRPr lang="en-GB" sz="48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80340" algn="l"/>
              </a:tabLst>
            </a:pPr>
            <a:r>
              <a:rPr lang="en-GB" sz="2000" dirty="0">
                <a:solidFill>
                  <a:srgbClr val="0B0C0C"/>
                </a:solidFill>
                <a:effectLst/>
                <a:latin typeface="Arial" panose="020B0604020202020204" pitchFamily="34" charset="0"/>
                <a:ea typeface="Calibri" panose="020F0502020204030204" pitchFamily="34" charset="0"/>
                <a:cs typeface="Times New Roman" panose="02020603050405020304" pitchFamily="18" charset="0"/>
              </a:rPr>
              <a:t> </a:t>
            </a:r>
            <a:r>
              <a:rPr lang="en-GB" sz="2400" dirty="0">
                <a:solidFill>
                  <a:srgbClr val="0B0C0C"/>
                </a:solidFill>
                <a:effectLst/>
                <a:latin typeface="Arial" panose="020B0604020202020204" pitchFamily="34" charset="0"/>
                <a:ea typeface="Calibri" panose="020F0502020204030204" pitchFamily="34" charset="0"/>
                <a:cs typeface="Times New Roman" panose="02020603050405020304" pitchFamily="18" charset="0"/>
              </a:rPr>
              <a:t>The national curriculum for science includes subject content in related areas, such as the main external body parts, the human body as it grows from birth to old age (including puberty) and reproduction in some plants and animals.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80340" algn="l"/>
              </a:tabLst>
            </a:pPr>
            <a:r>
              <a:rPr lang="en-GB" sz="3600" u="sng" dirty="0">
                <a:solidFill>
                  <a:srgbClr val="0B0C0C"/>
                </a:solidFill>
                <a:effectLst/>
                <a:latin typeface="Arial" panose="020B0604020202020204" pitchFamily="34" charset="0"/>
                <a:ea typeface="Calibri" panose="020F0502020204030204" pitchFamily="34" charset="0"/>
                <a:cs typeface="Times New Roman" panose="02020603050405020304" pitchFamily="18" charset="0"/>
              </a:rPr>
              <a:t>PSHE:-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440"/>
              </a:spcAft>
            </a:pPr>
            <a:r>
              <a:rPr lang="en-GB"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Other related topics that fall within the statutory requirements for Health Education, such as puberty and menstrual wellbeing, will be included within PSHE education lessons.</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fontAlgn="base">
              <a:lnSpc>
                <a:spcPct val="107000"/>
              </a:lnSpc>
              <a:spcAft>
                <a:spcPts val="1440"/>
              </a:spcAft>
            </a:pPr>
            <a:r>
              <a:rPr lang="en-GB" sz="3600" u="sng"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Also</a:t>
            </a:r>
            <a:r>
              <a:rPr lang="en-GB" sz="3600"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1440"/>
              </a:spcAft>
            </a:pPr>
            <a:r>
              <a:rPr lang="en-GB"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Within the statutory guidance document for RSHE and Health Education, the </a:t>
            </a:r>
            <a:r>
              <a:rPr lang="en-GB" sz="2400" dirty="0" err="1">
                <a:solidFill>
                  <a:srgbClr val="000000"/>
                </a:solidFill>
                <a:effectLst/>
                <a:latin typeface="Arial" panose="020B0604020202020204" pitchFamily="34" charset="0"/>
                <a:ea typeface="Times New Roman" panose="02020603050405020304" pitchFamily="18" charset="0"/>
                <a:cs typeface="Arial" panose="020B0604020202020204" pitchFamily="34" charset="0"/>
              </a:rPr>
              <a:t>DfE</a:t>
            </a:r>
            <a:r>
              <a:rPr lang="en-GB" sz="24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also encourages schools to deliver age-appropriate sex education if they feel their pupils need this information:</a:t>
            </a:r>
            <a:endParaRPr lang="en-GB" sz="24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033245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6477" y="0"/>
            <a:ext cx="12055523" cy="6789679"/>
          </a:xfrm>
          <a:prstGeom prst="rect">
            <a:avLst/>
          </a:prstGeom>
        </p:spPr>
        <p:txBody>
          <a:bodyPr wrap="square">
            <a:spAutoFit/>
          </a:bodyPr>
          <a:lstStyle/>
          <a:p>
            <a:pPr fontAlgn="base">
              <a:lnSpc>
                <a:spcPct val="107000"/>
              </a:lnSpc>
              <a:spcAft>
                <a:spcPts val="0"/>
              </a:spcAft>
            </a:pPr>
            <a:r>
              <a:rPr lang="en-GB" sz="2800" b="1" u="sng"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R</a:t>
            </a:r>
            <a:r>
              <a:rPr lang="en-GB" sz="2800" u="sng"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elationships Education</a:t>
            </a:r>
            <a:r>
              <a:rPr lang="en-GB" sz="2800"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 :- fundamental building blocks and characteristics of positive relationships, with particular reference to respectful friendships, family relationships, and relationships with other children and with adults, including online.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0"/>
              </a:spcAft>
            </a:pPr>
            <a:r>
              <a:rPr lang="en-GB" sz="2800" b="1" u="sng"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H</a:t>
            </a:r>
            <a:r>
              <a:rPr lang="en-GB" sz="2800" u="sng"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ealth Education</a:t>
            </a:r>
            <a:r>
              <a:rPr lang="en-GB" sz="2800"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 :- physical health and mental wellbeing, focusing on recognising the link between the two and being able to make healthy lifestyle choices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0"/>
              </a:spcAft>
            </a:pPr>
            <a:r>
              <a:rPr lang="en-GB" sz="2800"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As part of statutory Health Education, children are taught in an age appropriate way about puberty and the associated physical and emotional changes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80340" algn="l"/>
              </a:tabLst>
            </a:pPr>
            <a:r>
              <a:rPr lang="en-GB" sz="2800" b="1" u="sng"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S</a:t>
            </a:r>
            <a:r>
              <a:rPr lang="en-GB" sz="2800" u="sng"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ex Education</a:t>
            </a:r>
            <a:r>
              <a:rPr lang="en-GB" sz="2800"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 :- teaching children how human reproduction occurs, including how a baby is conceived and born. This draws on knowledge of the human life cycle set out in the national curriculum for science.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ts val="1800"/>
              </a:lnSpc>
              <a:spcAft>
                <a:spcPts val="1440"/>
              </a:spcAft>
            </a:pPr>
            <a:r>
              <a:rPr lang="en-GB" sz="2800"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RSHE is </a:t>
            </a:r>
            <a:r>
              <a:rPr lang="en-GB" sz="2800" b="1"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not</a:t>
            </a:r>
            <a:r>
              <a:rPr lang="en-GB" sz="2800"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 about the promotion of sexual activity.</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01804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785" y="538310"/>
            <a:ext cx="11273051" cy="5273816"/>
          </a:xfrm>
          <a:prstGeom prst="rect">
            <a:avLst/>
          </a:prstGeom>
        </p:spPr>
        <p:txBody>
          <a:bodyPr wrap="square">
            <a:spAutoFit/>
          </a:bodyPr>
          <a:lstStyle/>
          <a:p>
            <a:pPr>
              <a:lnSpc>
                <a:spcPct val="107000"/>
              </a:lnSpc>
              <a:spcAft>
                <a:spcPts val="800"/>
              </a:spcAft>
              <a:tabLst>
                <a:tab pos="180340" algn="l"/>
              </a:tabLst>
            </a:pPr>
            <a:r>
              <a:rPr lang="en-GB" sz="4400" b="1" u="sng" dirty="0">
                <a:solidFill>
                  <a:srgbClr val="FF0000"/>
                </a:solidFill>
                <a:effectLst/>
                <a:latin typeface="Century Gothic" panose="020B0502020202020204" pitchFamily="34" charset="0"/>
                <a:ea typeface="Times New Roman" panose="02020603050405020304" pitchFamily="18" charset="0"/>
                <a:cs typeface="Helvetica" panose="020B0604020202020204" pitchFamily="34" charset="0"/>
              </a:rPr>
              <a:t>non-statutory sex education</a:t>
            </a:r>
            <a:r>
              <a:rPr lang="en-GB" sz="2800"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80340" algn="l"/>
              </a:tabLst>
            </a:pPr>
            <a:r>
              <a:rPr lang="en-GB" sz="2800" u="sng"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human reproduction and conception</a:t>
            </a:r>
            <a:endParaRPr lang="en-GB" sz="2800" u="sng"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80340" algn="l"/>
              </a:tabLst>
            </a:pPr>
            <a:r>
              <a:rPr lang="en-GB" sz="2800" dirty="0">
                <a:solidFill>
                  <a:srgbClr val="000000"/>
                </a:solidFill>
                <a:effectLst/>
                <a:latin typeface="Century Gothic" panose="020B0502020202020204" pitchFamily="34" charset="0"/>
                <a:ea typeface="Times New Roman" panose="02020603050405020304" pitchFamily="18" charset="0"/>
                <a:cs typeface="Helvetica" panose="020B0604020202020204" pitchFamily="34" charset="0"/>
              </a:rPr>
              <a:t>Children are taught:-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0"/>
              </a:spcAft>
              <a:buFont typeface="Symbol" panose="05050102010706020507" pitchFamily="18" charset="2"/>
              <a:buChar char=""/>
            </a:pPr>
            <a:r>
              <a:rPr lang="en-GB" sz="2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that for a baby to begin to grow, part comes from a mother and part comes from a father; that in most animals including humans the baby grows inside the mother.</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0"/>
              </a:spcAft>
              <a:buFont typeface="Symbol" panose="05050102010706020507" pitchFamily="18" charset="2"/>
              <a:buChar char=""/>
            </a:pPr>
            <a:r>
              <a:rPr lang="en-GB" sz="2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that when a sperm and egg meet, this is called conception; that conception usually occurs as a result of sexual intercourse, and what sexual intercourse means.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base">
              <a:lnSpc>
                <a:spcPct val="107000"/>
              </a:lnSpc>
              <a:spcAft>
                <a:spcPts val="0"/>
              </a:spcAft>
              <a:buFont typeface="Symbol" panose="05050102010706020507" pitchFamily="18" charset="2"/>
              <a:buChar char=""/>
            </a:pPr>
            <a:r>
              <a:rPr lang="en-GB" sz="2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how a baby develops in the womb and how babies are born.</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598365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328</Words>
  <Application>Microsoft Office PowerPoint</Application>
  <PresentationFormat>Widescreen</PresentationFormat>
  <Paragraphs>17</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Century Gothic</vt:lpstr>
      <vt:lpstr>Symbol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Godfery</dc:creator>
  <cp:lastModifiedBy>Karen Godfery</cp:lastModifiedBy>
  <cp:revision>6</cp:revision>
  <dcterms:created xsi:type="dcterms:W3CDTF">2022-06-21T09:20:28Z</dcterms:created>
  <dcterms:modified xsi:type="dcterms:W3CDTF">2025-05-16T10:51:57Z</dcterms:modified>
</cp:coreProperties>
</file>