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3"/>
  </p:notesMasterIdLst>
  <p:sldIdLst>
    <p:sldId id="256" r:id="rId2"/>
  </p:sldIdLst>
  <p:sldSz cx="10836275" cy="17640300"/>
  <p:notesSz cx="7034213" cy="10164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556" userDrawn="1">
          <p15:clr>
            <a:srgbClr val="A4A3A4"/>
          </p15:clr>
        </p15:guide>
        <p15:guide id="2" pos="34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5E00"/>
    <a:srgbClr val="F8B308"/>
    <a:srgbClr val="FF00FF"/>
    <a:srgbClr val="175A68"/>
    <a:srgbClr val="1448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000" autoAdjust="0"/>
    <p:restoredTop sz="95833" autoAdjust="0"/>
  </p:normalViewPr>
  <p:slideViewPr>
    <p:cSldViewPr snapToGrid="0">
      <p:cViewPr>
        <p:scale>
          <a:sx n="100" d="100"/>
          <a:sy n="100" d="100"/>
        </p:scale>
        <p:origin x="204" y="140"/>
      </p:cViewPr>
      <p:guideLst>
        <p:guide orient="horz" pos="5556"/>
        <p:guide pos="341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8926" cy="508808"/>
          </a:xfrm>
          <a:prstGeom prst="rect">
            <a:avLst/>
          </a:prstGeom>
        </p:spPr>
        <p:txBody>
          <a:bodyPr vert="horz" lIns="94028" tIns="47014" rIns="94028" bIns="470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83645" y="0"/>
            <a:ext cx="3048926" cy="508808"/>
          </a:xfrm>
          <a:prstGeom prst="rect">
            <a:avLst/>
          </a:prstGeom>
        </p:spPr>
        <p:txBody>
          <a:bodyPr vert="horz" lIns="94028" tIns="47014" rIns="94028" bIns="47014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2/23/2023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63800" y="1271588"/>
            <a:ext cx="2106613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028" tIns="47014" rIns="94028" bIns="4701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3094" y="4891377"/>
            <a:ext cx="5628027" cy="4002182"/>
          </a:xfrm>
          <a:prstGeom prst="rect">
            <a:avLst/>
          </a:prstGeom>
        </p:spPr>
        <p:txBody>
          <a:bodyPr vert="horz" lIns="94028" tIns="47014" rIns="94028" bIns="4701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655955"/>
            <a:ext cx="3048926" cy="508808"/>
          </a:xfrm>
          <a:prstGeom prst="rect">
            <a:avLst/>
          </a:prstGeom>
        </p:spPr>
        <p:txBody>
          <a:bodyPr vert="horz" lIns="94028" tIns="47014" rIns="94028" bIns="470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83645" y="9655955"/>
            <a:ext cx="3048926" cy="508808"/>
          </a:xfrm>
          <a:prstGeom prst="rect">
            <a:avLst/>
          </a:prstGeom>
        </p:spPr>
        <p:txBody>
          <a:bodyPr vert="horz" lIns="94028" tIns="47014" rIns="94028" bIns="47014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63800" y="1271588"/>
            <a:ext cx="2106613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2721" y="2886967"/>
            <a:ext cx="9210834" cy="6141438"/>
          </a:xfrm>
        </p:spPr>
        <p:txBody>
          <a:bodyPr anchor="b"/>
          <a:lstStyle>
            <a:lvl1pPr algn="ctr">
              <a:defRPr sz="711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4535" y="9265242"/>
            <a:ext cx="8127206" cy="4258988"/>
          </a:xfrm>
        </p:spPr>
        <p:txBody>
          <a:bodyPr/>
          <a:lstStyle>
            <a:lvl1pPr marL="0" indent="0" algn="ctr">
              <a:buNone/>
              <a:defRPr sz="2844"/>
            </a:lvl1pPr>
            <a:lvl2pPr marL="541828" indent="0" algn="ctr">
              <a:buNone/>
              <a:defRPr sz="2370"/>
            </a:lvl2pPr>
            <a:lvl3pPr marL="1083655" indent="0" algn="ctr">
              <a:buNone/>
              <a:defRPr sz="2133"/>
            </a:lvl3pPr>
            <a:lvl4pPr marL="1625483" indent="0" algn="ctr">
              <a:buNone/>
              <a:defRPr sz="1896"/>
            </a:lvl4pPr>
            <a:lvl5pPr marL="2167311" indent="0" algn="ctr">
              <a:buNone/>
              <a:defRPr sz="1896"/>
            </a:lvl5pPr>
            <a:lvl6pPr marL="2709139" indent="0" algn="ctr">
              <a:buNone/>
              <a:defRPr sz="1896"/>
            </a:lvl6pPr>
            <a:lvl7pPr marL="3250966" indent="0" algn="ctr">
              <a:buNone/>
              <a:defRPr sz="1896"/>
            </a:lvl7pPr>
            <a:lvl8pPr marL="3792794" indent="0" algn="ctr">
              <a:buNone/>
              <a:defRPr sz="1896"/>
            </a:lvl8pPr>
            <a:lvl9pPr marL="4334622" indent="0" algn="ctr">
              <a:buNone/>
              <a:defRPr sz="1896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6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90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9351" y="4397830"/>
            <a:ext cx="9346287" cy="7337874"/>
          </a:xfrm>
        </p:spPr>
        <p:txBody>
          <a:bodyPr anchor="b"/>
          <a:lstStyle>
            <a:lvl1pPr>
              <a:defRPr sz="711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9351" y="11805123"/>
            <a:ext cx="9346287" cy="3858814"/>
          </a:xfrm>
        </p:spPr>
        <p:txBody>
          <a:bodyPr/>
          <a:lstStyle>
            <a:lvl1pPr marL="0" indent="0">
              <a:buNone/>
              <a:defRPr sz="2844">
                <a:solidFill>
                  <a:schemeClr val="tx1"/>
                </a:solidFill>
              </a:defRPr>
            </a:lvl1pPr>
            <a:lvl2pPr marL="541828" indent="0">
              <a:buNone/>
              <a:defRPr sz="2370">
                <a:solidFill>
                  <a:schemeClr val="tx1">
                    <a:tint val="75000"/>
                  </a:schemeClr>
                </a:solidFill>
              </a:defRPr>
            </a:lvl2pPr>
            <a:lvl3pPr marL="108365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625483" indent="0">
              <a:buNone/>
              <a:defRPr sz="1896">
                <a:solidFill>
                  <a:schemeClr val="tx1">
                    <a:tint val="75000"/>
                  </a:schemeClr>
                </a:solidFill>
              </a:defRPr>
            </a:lvl4pPr>
            <a:lvl5pPr marL="2167311" indent="0">
              <a:buNone/>
              <a:defRPr sz="1896">
                <a:solidFill>
                  <a:schemeClr val="tx1">
                    <a:tint val="75000"/>
                  </a:schemeClr>
                </a:solidFill>
              </a:defRPr>
            </a:lvl5pPr>
            <a:lvl6pPr marL="2709139" indent="0">
              <a:buNone/>
              <a:defRPr sz="1896">
                <a:solidFill>
                  <a:schemeClr val="tx1">
                    <a:tint val="75000"/>
                  </a:schemeClr>
                </a:solidFill>
              </a:defRPr>
            </a:lvl6pPr>
            <a:lvl7pPr marL="3250966" indent="0">
              <a:buNone/>
              <a:defRPr sz="1896">
                <a:solidFill>
                  <a:schemeClr val="tx1">
                    <a:tint val="75000"/>
                  </a:schemeClr>
                </a:solidFill>
              </a:defRPr>
            </a:lvl7pPr>
            <a:lvl8pPr marL="3792794" indent="0">
              <a:buNone/>
              <a:defRPr sz="1896">
                <a:solidFill>
                  <a:schemeClr val="tx1">
                    <a:tint val="75000"/>
                  </a:schemeClr>
                </a:solidFill>
              </a:defRPr>
            </a:lvl8pPr>
            <a:lvl9pPr marL="4334622" indent="0">
              <a:buNone/>
              <a:defRPr sz="189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021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4994" y="4695913"/>
            <a:ext cx="4605417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85864" y="4695913"/>
            <a:ext cx="4605417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544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405" y="939186"/>
            <a:ext cx="934628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6406" y="4324325"/>
            <a:ext cx="4584252" cy="2119285"/>
          </a:xfrm>
        </p:spPr>
        <p:txBody>
          <a:bodyPr anchor="b"/>
          <a:lstStyle>
            <a:lvl1pPr marL="0" indent="0">
              <a:buNone/>
              <a:defRPr sz="2844" b="1"/>
            </a:lvl1pPr>
            <a:lvl2pPr marL="541828" indent="0">
              <a:buNone/>
              <a:defRPr sz="2370" b="1"/>
            </a:lvl2pPr>
            <a:lvl3pPr marL="1083655" indent="0">
              <a:buNone/>
              <a:defRPr sz="2133" b="1"/>
            </a:lvl3pPr>
            <a:lvl4pPr marL="1625483" indent="0">
              <a:buNone/>
              <a:defRPr sz="1896" b="1"/>
            </a:lvl4pPr>
            <a:lvl5pPr marL="2167311" indent="0">
              <a:buNone/>
              <a:defRPr sz="1896" b="1"/>
            </a:lvl5pPr>
            <a:lvl6pPr marL="2709139" indent="0">
              <a:buNone/>
              <a:defRPr sz="1896" b="1"/>
            </a:lvl6pPr>
            <a:lvl7pPr marL="3250966" indent="0">
              <a:buNone/>
              <a:defRPr sz="1896" b="1"/>
            </a:lvl7pPr>
            <a:lvl8pPr marL="3792794" indent="0">
              <a:buNone/>
              <a:defRPr sz="1896" b="1"/>
            </a:lvl8pPr>
            <a:lvl9pPr marL="4334622" indent="0">
              <a:buNone/>
              <a:defRPr sz="1896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6406" y="6443610"/>
            <a:ext cx="4584252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85865" y="4324325"/>
            <a:ext cx="4606828" cy="2119285"/>
          </a:xfrm>
        </p:spPr>
        <p:txBody>
          <a:bodyPr anchor="b"/>
          <a:lstStyle>
            <a:lvl1pPr marL="0" indent="0">
              <a:buNone/>
              <a:defRPr sz="2844" b="1"/>
            </a:lvl1pPr>
            <a:lvl2pPr marL="541828" indent="0">
              <a:buNone/>
              <a:defRPr sz="2370" b="1"/>
            </a:lvl2pPr>
            <a:lvl3pPr marL="1083655" indent="0">
              <a:buNone/>
              <a:defRPr sz="2133" b="1"/>
            </a:lvl3pPr>
            <a:lvl4pPr marL="1625483" indent="0">
              <a:buNone/>
              <a:defRPr sz="1896" b="1"/>
            </a:lvl4pPr>
            <a:lvl5pPr marL="2167311" indent="0">
              <a:buNone/>
              <a:defRPr sz="1896" b="1"/>
            </a:lvl5pPr>
            <a:lvl6pPr marL="2709139" indent="0">
              <a:buNone/>
              <a:defRPr sz="1896" b="1"/>
            </a:lvl6pPr>
            <a:lvl7pPr marL="3250966" indent="0">
              <a:buNone/>
              <a:defRPr sz="1896" b="1"/>
            </a:lvl7pPr>
            <a:lvl8pPr marL="3792794" indent="0">
              <a:buNone/>
              <a:defRPr sz="1896" b="1"/>
            </a:lvl8pPr>
            <a:lvl9pPr marL="4334622" indent="0">
              <a:buNone/>
              <a:defRPr sz="1896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85865" y="6443610"/>
            <a:ext cx="460682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136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13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709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405" y="1176020"/>
            <a:ext cx="3494981" cy="4116070"/>
          </a:xfrm>
        </p:spPr>
        <p:txBody>
          <a:bodyPr anchor="b"/>
          <a:lstStyle>
            <a:lvl1pPr>
              <a:defRPr sz="379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06828" y="2539880"/>
            <a:ext cx="5485864" cy="12536047"/>
          </a:xfrm>
        </p:spPr>
        <p:txBody>
          <a:bodyPr/>
          <a:lstStyle>
            <a:lvl1pPr>
              <a:defRPr sz="3792"/>
            </a:lvl1pPr>
            <a:lvl2pPr>
              <a:defRPr sz="3318"/>
            </a:lvl2pPr>
            <a:lvl3pPr>
              <a:defRPr sz="2844"/>
            </a:lvl3pPr>
            <a:lvl4pPr>
              <a:defRPr sz="2370"/>
            </a:lvl4pPr>
            <a:lvl5pPr>
              <a:defRPr sz="2370"/>
            </a:lvl5pPr>
            <a:lvl6pPr>
              <a:defRPr sz="2370"/>
            </a:lvl6pPr>
            <a:lvl7pPr>
              <a:defRPr sz="2370"/>
            </a:lvl7pPr>
            <a:lvl8pPr>
              <a:defRPr sz="2370"/>
            </a:lvl8pPr>
            <a:lvl9pPr>
              <a:defRPr sz="237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6405" y="5292090"/>
            <a:ext cx="3494981" cy="9804251"/>
          </a:xfrm>
        </p:spPr>
        <p:txBody>
          <a:bodyPr/>
          <a:lstStyle>
            <a:lvl1pPr marL="0" indent="0">
              <a:buNone/>
              <a:defRPr sz="1896"/>
            </a:lvl1pPr>
            <a:lvl2pPr marL="541828" indent="0">
              <a:buNone/>
              <a:defRPr sz="1659"/>
            </a:lvl2pPr>
            <a:lvl3pPr marL="1083655" indent="0">
              <a:buNone/>
              <a:defRPr sz="1422"/>
            </a:lvl3pPr>
            <a:lvl4pPr marL="1625483" indent="0">
              <a:buNone/>
              <a:defRPr sz="1185"/>
            </a:lvl4pPr>
            <a:lvl5pPr marL="2167311" indent="0">
              <a:buNone/>
              <a:defRPr sz="1185"/>
            </a:lvl5pPr>
            <a:lvl6pPr marL="2709139" indent="0">
              <a:buNone/>
              <a:defRPr sz="1185"/>
            </a:lvl6pPr>
            <a:lvl7pPr marL="3250966" indent="0">
              <a:buNone/>
              <a:defRPr sz="1185"/>
            </a:lvl7pPr>
            <a:lvl8pPr marL="3792794" indent="0">
              <a:buNone/>
              <a:defRPr sz="1185"/>
            </a:lvl8pPr>
            <a:lvl9pPr marL="4334622" indent="0">
              <a:buNone/>
              <a:defRPr sz="118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100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405" y="1176020"/>
            <a:ext cx="3494981" cy="4116070"/>
          </a:xfrm>
        </p:spPr>
        <p:txBody>
          <a:bodyPr anchor="b"/>
          <a:lstStyle>
            <a:lvl1pPr>
              <a:defRPr sz="379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606828" y="2539880"/>
            <a:ext cx="5485864" cy="12536047"/>
          </a:xfrm>
        </p:spPr>
        <p:txBody>
          <a:bodyPr anchor="t"/>
          <a:lstStyle>
            <a:lvl1pPr marL="0" indent="0">
              <a:buNone/>
              <a:defRPr sz="3792"/>
            </a:lvl1pPr>
            <a:lvl2pPr marL="541828" indent="0">
              <a:buNone/>
              <a:defRPr sz="3318"/>
            </a:lvl2pPr>
            <a:lvl3pPr marL="1083655" indent="0">
              <a:buNone/>
              <a:defRPr sz="2844"/>
            </a:lvl3pPr>
            <a:lvl4pPr marL="1625483" indent="0">
              <a:buNone/>
              <a:defRPr sz="2370"/>
            </a:lvl4pPr>
            <a:lvl5pPr marL="2167311" indent="0">
              <a:buNone/>
              <a:defRPr sz="2370"/>
            </a:lvl5pPr>
            <a:lvl6pPr marL="2709139" indent="0">
              <a:buNone/>
              <a:defRPr sz="2370"/>
            </a:lvl6pPr>
            <a:lvl7pPr marL="3250966" indent="0">
              <a:buNone/>
              <a:defRPr sz="2370"/>
            </a:lvl7pPr>
            <a:lvl8pPr marL="3792794" indent="0">
              <a:buNone/>
              <a:defRPr sz="2370"/>
            </a:lvl8pPr>
            <a:lvl9pPr marL="4334622" indent="0">
              <a:buNone/>
              <a:defRPr sz="237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6405" y="5292090"/>
            <a:ext cx="3494981" cy="9804251"/>
          </a:xfrm>
        </p:spPr>
        <p:txBody>
          <a:bodyPr/>
          <a:lstStyle>
            <a:lvl1pPr marL="0" indent="0">
              <a:buNone/>
              <a:defRPr sz="1896"/>
            </a:lvl1pPr>
            <a:lvl2pPr marL="541828" indent="0">
              <a:buNone/>
              <a:defRPr sz="1659"/>
            </a:lvl2pPr>
            <a:lvl3pPr marL="1083655" indent="0">
              <a:buNone/>
              <a:defRPr sz="1422"/>
            </a:lvl3pPr>
            <a:lvl4pPr marL="1625483" indent="0">
              <a:buNone/>
              <a:defRPr sz="1185"/>
            </a:lvl4pPr>
            <a:lvl5pPr marL="2167311" indent="0">
              <a:buNone/>
              <a:defRPr sz="1185"/>
            </a:lvl5pPr>
            <a:lvl6pPr marL="2709139" indent="0">
              <a:buNone/>
              <a:defRPr sz="1185"/>
            </a:lvl6pPr>
            <a:lvl7pPr marL="3250966" indent="0">
              <a:buNone/>
              <a:defRPr sz="1185"/>
            </a:lvl7pPr>
            <a:lvl8pPr marL="3792794" indent="0">
              <a:buNone/>
              <a:defRPr sz="1185"/>
            </a:lvl8pPr>
            <a:lvl9pPr marL="4334622" indent="0">
              <a:buNone/>
              <a:defRPr sz="118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899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659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54710" y="939183"/>
            <a:ext cx="233657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4994" y="939183"/>
            <a:ext cx="687426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62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4994" y="939186"/>
            <a:ext cx="934628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4994" y="4695913"/>
            <a:ext cx="934628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4994" y="16349948"/>
            <a:ext cx="2438162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2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89516" y="16349948"/>
            <a:ext cx="3657243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2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53119" y="16349948"/>
            <a:ext cx="2438162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2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936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1083655" rtl="0" eaLnBrk="1" latinLnBrk="0" hangingPunct="1">
        <a:lnSpc>
          <a:spcPct val="90000"/>
        </a:lnSpc>
        <a:spcBef>
          <a:spcPct val="0"/>
        </a:spcBef>
        <a:buNone/>
        <a:defRPr sz="521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914" indent="-270914" algn="l" defTabSz="1083655" rtl="0" eaLnBrk="1" latinLnBrk="0" hangingPunct="1">
        <a:lnSpc>
          <a:spcPct val="90000"/>
        </a:lnSpc>
        <a:spcBef>
          <a:spcPts val="1185"/>
        </a:spcBef>
        <a:buFont typeface="Arial" panose="020B0604020202020204" pitchFamily="34" charset="0"/>
        <a:buChar char="•"/>
        <a:defRPr sz="3318" kern="1200">
          <a:solidFill>
            <a:schemeClr val="tx1"/>
          </a:solidFill>
          <a:latin typeface="+mn-lt"/>
          <a:ea typeface="+mn-ea"/>
          <a:cs typeface="+mn-cs"/>
        </a:defRPr>
      </a:lvl1pPr>
      <a:lvl2pPr marL="812742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844" kern="1200">
          <a:solidFill>
            <a:schemeClr val="tx1"/>
          </a:solidFill>
          <a:latin typeface="+mn-lt"/>
          <a:ea typeface="+mn-ea"/>
          <a:cs typeface="+mn-cs"/>
        </a:defRPr>
      </a:lvl2pPr>
      <a:lvl3pPr marL="1354569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370" kern="1200">
          <a:solidFill>
            <a:schemeClr val="tx1"/>
          </a:solidFill>
          <a:latin typeface="+mn-lt"/>
          <a:ea typeface="+mn-ea"/>
          <a:cs typeface="+mn-cs"/>
        </a:defRPr>
      </a:lvl3pPr>
      <a:lvl4pPr marL="1896397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4pPr>
      <a:lvl5pPr marL="2438225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5pPr>
      <a:lvl6pPr marL="2980052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6pPr>
      <a:lvl7pPr marL="3521880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7pPr>
      <a:lvl8pPr marL="4063708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8pPr>
      <a:lvl9pPr marL="4605536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541828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2pPr>
      <a:lvl3pPr marL="1083655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3pPr>
      <a:lvl4pPr marL="1625483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4pPr>
      <a:lvl5pPr marL="2167311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5pPr>
      <a:lvl6pPr marL="2709139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6pPr>
      <a:lvl7pPr marL="3250966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7pPr>
      <a:lvl8pPr marL="3792794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8pPr>
      <a:lvl9pPr marL="4334622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Rectangle 250"/>
          <p:cNvSpPr/>
          <p:nvPr/>
        </p:nvSpPr>
        <p:spPr>
          <a:xfrm>
            <a:off x="7062021" y="14608310"/>
            <a:ext cx="439420" cy="781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346" name="Rectangle 345"/>
          <p:cNvSpPr/>
          <p:nvPr/>
        </p:nvSpPr>
        <p:spPr>
          <a:xfrm rot="8187741">
            <a:off x="8708575" y="9037862"/>
            <a:ext cx="416553" cy="1010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166" name="Picture 165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6796"/>
          <a:stretch/>
        </p:blipFill>
        <p:spPr bwMode="auto">
          <a:xfrm>
            <a:off x="518724" y="350961"/>
            <a:ext cx="1055313" cy="11923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47" name="Rectangle 346"/>
          <p:cNvSpPr/>
          <p:nvPr/>
        </p:nvSpPr>
        <p:spPr>
          <a:xfrm rot="5730949">
            <a:off x="9013725" y="8469030"/>
            <a:ext cx="439420" cy="781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348" name="Rectangle 347"/>
          <p:cNvSpPr/>
          <p:nvPr/>
        </p:nvSpPr>
        <p:spPr>
          <a:xfrm rot="2532962">
            <a:off x="8666160" y="7251029"/>
            <a:ext cx="439420" cy="781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349" name="Rectangle 348"/>
          <p:cNvSpPr/>
          <p:nvPr/>
        </p:nvSpPr>
        <p:spPr>
          <a:xfrm rot="5157714">
            <a:off x="8998373" y="7821747"/>
            <a:ext cx="439420" cy="781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354278" y="294135"/>
            <a:ext cx="95631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pc="-150" dirty="0">
                <a:solidFill>
                  <a:schemeClr val="accent6"/>
                </a:solidFill>
                <a:latin typeface="Sassoon Primary" pitchFamily="50" charset="0"/>
                <a:ea typeface="Verdana" panose="020B0604030504040204" pitchFamily="34" charset="0"/>
                <a:cs typeface="Calibri" panose="020F0502020204030204" pitchFamily="34" charset="0"/>
              </a:rPr>
              <a:t>Design Technology: Whole School Journey</a:t>
            </a:r>
          </a:p>
        </p:txBody>
      </p:sp>
      <p:sp>
        <p:nvSpPr>
          <p:cNvPr id="169" name="Rectangle 168"/>
          <p:cNvSpPr/>
          <p:nvPr/>
        </p:nvSpPr>
        <p:spPr>
          <a:xfrm>
            <a:off x="-1592290" y="15888163"/>
            <a:ext cx="115469" cy="6321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grpSp>
        <p:nvGrpSpPr>
          <p:cNvPr id="12" name="Group 11"/>
          <p:cNvGrpSpPr/>
          <p:nvPr/>
        </p:nvGrpSpPr>
        <p:grpSpPr>
          <a:xfrm>
            <a:off x="983392" y="2664598"/>
            <a:ext cx="8585831" cy="14394101"/>
            <a:chOff x="1274277" y="2177875"/>
            <a:chExt cx="8585831" cy="14394101"/>
          </a:xfrm>
        </p:grpSpPr>
        <p:sp>
          <p:nvSpPr>
            <p:cNvPr id="15" name="Block Arc 14">
              <a:extLst>
                <a:ext uri="{FF2B5EF4-FFF2-40B4-BE49-F238E27FC236}">
                  <a16:creationId xmlns:a16="http://schemas.microsoft.com/office/drawing/2014/main" id="{D2F97453-494C-5746-8E17-4A67EE1BF309}"/>
                </a:ext>
              </a:extLst>
            </p:cNvPr>
            <p:cNvSpPr/>
            <p:nvPr/>
          </p:nvSpPr>
          <p:spPr>
            <a:xfrm rot="16200000">
              <a:off x="1325859" y="13677040"/>
              <a:ext cx="2780712" cy="2184400"/>
            </a:xfrm>
            <a:prstGeom prst="blockArc">
              <a:avLst>
                <a:gd name="adj1" fmla="val 10794188"/>
                <a:gd name="adj2" fmla="val 156513"/>
                <a:gd name="adj3" fmla="val 28217"/>
              </a:avLst>
            </a:prstGeom>
            <a:solidFill>
              <a:schemeClr val="accent1">
                <a:lumMod val="5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361D24CC-941E-4C47-B0EC-E144352A4A74}"/>
                </a:ext>
              </a:extLst>
            </p:cNvPr>
            <p:cNvSpPr/>
            <p:nvPr/>
          </p:nvSpPr>
          <p:spPr>
            <a:xfrm>
              <a:off x="2716214" y="15548869"/>
              <a:ext cx="6688857" cy="610731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2" name="Block Arc 131">
              <a:extLst>
                <a:ext uri="{FF2B5EF4-FFF2-40B4-BE49-F238E27FC236}">
                  <a16:creationId xmlns:a16="http://schemas.microsoft.com/office/drawing/2014/main" id="{2ABDDAA7-1330-5846-8957-036F466F9A01}"/>
                </a:ext>
              </a:extLst>
            </p:cNvPr>
            <p:cNvSpPr/>
            <p:nvPr/>
          </p:nvSpPr>
          <p:spPr>
            <a:xfrm rot="5400000" flipH="1">
              <a:off x="7016902" y="11429701"/>
              <a:ext cx="2868726" cy="2278005"/>
            </a:xfrm>
            <a:prstGeom prst="blockArc">
              <a:avLst>
                <a:gd name="adj1" fmla="val 10759937"/>
                <a:gd name="adj2" fmla="val 1572"/>
                <a:gd name="adj3" fmla="val 27649"/>
              </a:avLst>
            </a:prstGeom>
            <a:solidFill>
              <a:schemeClr val="accent1">
                <a:lumMod val="5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8EE221F3-E29A-7E44-BA3E-4DDEF353168D}"/>
                </a:ext>
              </a:extLst>
            </p:cNvPr>
            <p:cNvSpPr/>
            <p:nvPr/>
          </p:nvSpPr>
          <p:spPr>
            <a:xfrm>
              <a:off x="2629923" y="13387157"/>
              <a:ext cx="5841999" cy="621843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BBA4EACD-79B2-9047-926C-4179677F6DF3}"/>
                </a:ext>
              </a:extLst>
            </p:cNvPr>
            <p:cNvSpPr/>
            <p:nvPr/>
          </p:nvSpPr>
          <p:spPr>
            <a:xfrm>
              <a:off x="2590667" y="11134231"/>
              <a:ext cx="5874675" cy="634093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6" name="Block Arc 135">
              <a:extLst>
                <a:ext uri="{FF2B5EF4-FFF2-40B4-BE49-F238E27FC236}">
                  <a16:creationId xmlns:a16="http://schemas.microsoft.com/office/drawing/2014/main" id="{28EF7BC0-BD7F-BD4C-8DBE-13C9030B0FE6}"/>
                </a:ext>
              </a:extLst>
            </p:cNvPr>
            <p:cNvSpPr/>
            <p:nvPr/>
          </p:nvSpPr>
          <p:spPr>
            <a:xfrm rot="16200000">
              <a:off x="1259651" y="9267651"/>
              <a:ext cx="2760688" cy="2229301"/>
            </a:xfrm>
            <a:prstGeom prst="blockArc">
              <a:avLst>
                <a:gd name="adj1" fmla="val 10726998"/>
                <a:gd name="adj2" fmla="val 263439"/>
                <a:gd name="adj3" fmla="val 28511"/>
              </a:avLst>
            </a:prstGeom>
            <a:solidFill>
              <a:schemeClr val="accent1">
                <a:lumMod val="5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5B6ECEE5-8B0A-BE49-88D6-380CCB5771D4}"/>
                </a:ext>
              </a:extLst>
            </p:cNvPr>
            <p:cNvSpPr/>
            <p:nvPr/>
          </p:nvSpPr>
          <p:spPr>
            <a:xfrm>
              <a:off x="2563841" y="6806579"/>
              <a:ext cx="5827821" cy="636161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3" name="Block Arc 142">
              <a:extLst>
                <a:ext uri="{FF2B5EF4-FFF2-40B4-BE49-F238E27FC236}">
                  <a16:creationId xmlns:a16="http://schemas.microsoft.com/office/drawing/2014/main" id="{F9A4C65A-77AF-D444-B52E-87C937A7CC66}"/>
                </a:ext>
              </a:extLst>
            </p:cNvPr>
            <p:cNvSpPr/>
            <p:nvPr/>
          </p:nvSpPr>
          <p:spPr>
            <a:xfrm rot="16200000">
              <a:off x="1346650" y="4975342"/>
              <a:ext cx="2733758" cy="2184400"/>
            </a:xfrm>
            <a:prstGeom prst="blockArc">
              <a:avLst>
                <a:gd name="adj1" fmla="val 10800000"/>
                <a:gd name="adj2" fmla="val 156513"/>
                <a:gd name="adj3" fmla="val 28217"/>
              </a:avLst>
            </a:prstGeom>
            <a:solidFill>
              <a:schemeClr val="accent1">
                <a:lumMod val="5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4" name="Block Arc 213">
              <a:extLst>
                <a:ext uri="{FF2B5EF4-FFF2-40B4-BE49-F238E27FC236}">
                  <a16:creationId xmlns:a16="http://schemas.microsoft.com/office/drawing/2014/main" id="{9BB00DD6-C4C4-7348-AD3E-28EAE4D8492B}"/>
                </a:ext>
              </a:extLst>
            </p:cNvPr>
            <p:cNvSpPr/>
            <p:nvPr/>
          </p:nvSpPr>
          <p:spPr>
            <a:xfrm rot="5400000" flipH="1">
              <a:off x="6959157" y="2804986"/>
              <a:ext cx="2818038" cy="2214174"/>
            </a:xfrm>
            <a:prstGeom prst="blockArc">
              <a:avLst>
                <a:gd name="adj1" fmla="val 10800000"/>
                <a:gd name="adj2" fmla="val 1572"/>
                <a:gd name="adj3" fmla="val 27649"/>
              </a:avLst>
            </a:prstGeom>
            <a:solidFill>
              <a:schemeClr val="accent1">
                <a:lumMod val="5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19CB39D4-AD12-0B45-8E85-C9D1845FD3AE}"/>
                </a:ext>
              </a:extLst>
            </p:cNvPr>
            <p:cNvSpPr/>
            <p:nvPr/>
          </p:nvSpPr>
          <p:spPr>
            <a:xfrm>
              <a:off x="2716214" y="4710434"/>
              <a:ext cx="5675448" cy="604171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6B5CF508-9F97-7344-A588-8737134FC758}"/>
                </a:ext>
              </a:extLst>
            </p:cNvPr>
            <p:cNvSpPr/>
            <p:nvPr/>
          </p:nvSpPr>
          <p:spPr>
            <a:xfrm>
              <a:off x="2343128" y="2497623"/>
              <a:ext cx="6023138" cy="629361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4" name="Rectangle 333"/>
            <p:cNvSpPr/>
            <p:nvPr/>
          </p:nvSpPr>
          <p:spPr>
            <a:xfrm rot="5400000">
              <a:off x="8140030" y="13667528"/>
              <a:ext cx="673504" cy="4571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grpSp>
          <p:nvGrpSpPr>
            <p:cNvPr id="287" name="Group 286"/>
            <p:cNvGrpSpPr/>
            <p:nvPr/>
          </p:nvGrpSpPr>
          <p:grpSpPr>
            <a:xfrm>
              <a:off x="8553127" y="15267107"/>
              <a:ext cx="1214980" cy="1304869"/>
              <a:chOff x="7621308" y="10948137"/>
              <a:chExt cx="1214980" cy="1304869"/>
            </a:xfrm>
          </p:grpSpPr>
          <p:sp>
            <p:nvSpPr>
              <p:cNvPr id="297" name="Oval 296">
                <a:extLst>
                  <a:ext uri="{FF2B5EF4-FFF2-40B4-BE49-F238E27FC236}">
                    <a16:creationId xmlns:a16="http://schemas.microsoft.com/office/drawing/2014/main" id="{A716D0B4-6237-2645-A384-C1B927AF0552}"/>
                  </a:ext>
                </a:extLst>
              </p:cNvPr>
              <p:cNvSpPr/>
              <p:nvPr/>
            </p:nvSpPr>
            <p:spPr>
              <a:xfrm>
                <a:off x="7621308" y="10948137"/>
                <a:ext cx="1214980" cy="1304869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06" name="Oval 305">
                <a:extLst>
                  <a:ext uri="{FF2B5EF4-FFF2-40B4-BE49-F238E27FC236}">
                    <a16:creationId xmlns:a16="http://schemas.microsoft.com/office/drawing/2014/main" id="{7112001F-C49E-A041-A930-D9070852FCB6}"/>
                  </a:ext>
                </a:extLst>
              </p:cNvPr>
              <p:cNvSpPr/>
              <p:nvPr/>
            </p:nvSpPr>
            <p:spPr>
              <a:xfrm>
                <a:off x="7808262" y="11148921"/>
                <a:ext cx="841075" cy="9033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7" name="TextBox 306">
                <a:extLst>
                  <a:ext uri="{FF2B5EF4-FFF2-40B4-BE49-F238E27FC236}">
                    <a16:creationId xmlns:a16="http://schemas.microsoft.com/office/drawing/2014/main" id="{E2392CED-199C-044B-8C83-9528D182044C}"/>
                  </a:ext>
                </a:extLst>
              </p:cNvPr>
              <p:cNvSpPr txBox="1"/>
              <p:nvPr/>
            </p:nvSpPr>
            <p:spPr>
              <a:xfrm>
                <a:off x="7786037" y="11308185"/>
                <a:ext cx="86330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>
                    <a:latin typeface="Sassoon Primary" pitchFamily="50" charset="0"/>
                  </a:rPr>
                  <a:t>Year </a:t>
                </a:r>
                <a:r>
                  <a:rPr lang="en-US" sz="2800" b="1" dirty="0">
                    <a:latin typeface="Sassoon Primary" pitchFamily="50" charset="0"/>
                  </a:rPr>
                  <a:t>R</a:t>
                </a:r>
              </a:p>
            </p:txBody>
          </p:sp>
        </p:grpSp>
        <p:sp>
          <p:nvSpPr>
            <p:cNvPr id="310" name="Rectangle 309"/>
            <p:cNvSpPr/>
            <p:nvPr/>
          </p:nvSpPr>
          <p:spPr>
            <a:xfrm rot="5400000">
              <a:off x="2318820" y="13671521"/>
              <a:ext cx="642347" cy="4571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311" name="Rectangle 310"/>
            <p:cNvSpPr/>
            <p:nvPr/>
          </p:nvSpPr>
          <p:spPr>
            <a:xfrm rot="5400000">
              <a:off x="2389931" y="15843361"/>
              <a:ext cx="642347" cy="4571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312" name="Rectangle 311"/>
            <p:cNvSpPr/>
            <p:nvPr/>
          </p:nvSpPr>
          <p:spPr>
            <a:xfrm rot="5400000">
              <a:off x="8142002" y="11436327"/>
              <a:ext cx="642347" cy="4571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313" name="Rectangle 312"/>
            <p:cNvSpPr/>
            <p:nvPr/>
          </p:nvSpPr>
          <p:spPr>
            <a:xfrm rot="5400000">
              <a:off x="2337032" y="11420346"/>
              <a:ext cx="648022" cy="4793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315" name="Rectangle 314">
              <a:extLst>
                <a:ext uri="{FF2B5EF4-FFF2-40B4-BE49-F238E27FC236}">
                  <a16:creationId xmlns:a16="http://schemas.microsoft.com/office/drawing/2014/main" id="{BBA4EACD-79B2-9047-926C-4179677F6DF3}"/>
                </a:ext>
              </a:extLst>
            </p:cNvPr>
            <p:cNvSpPr/>
            <p:nvPr/>
          </p:nvSpPr>
          <p:spPr>
            <a:xfrm>
              <a:off x="2628174" y="9004021"/>
              <a:ext cx="5874675" cy="634093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4" name="Rectangle 313"/>
            <p:cNvSpPr/>
            <p:nvPr/>
          </p:nvSpPr>
          <p:spPr>
            <a:xfrm rot="5400000">
              <a:off x="2313066" y="9290137"/>
              <a:ext cx="648022" cy="4793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316" name="Block Arc 315">
              <a:extLst>
                <a:ext uri="{FF2B5EF4-FFF2-40B4-BE49-F238E27FC236}">
                  <a16:creationId xmlns:a16="http://schemas.microsoft.com/office/drawing/2014/main" id="{2ABDDAA7-1330-5846-8957-036F466F9A01}"/>
                </a:ext>
              </a:extLst>
            </p:cNvPr>
            <p:cNvSpPr/>
            <p:nvPr/>
          </p:nvSpPr>
          <p:spPr>
            <a:xfrm rot="5400000" flipH="1">
              <a:off x="6961428" y="7054389"/>
              <a:ext cx="2839782" cy="2344160"/>
            </a:xfrm>
            <a:prstGeom prst="blockArc">
              <a:avLst>
                <a:gd name="adj1" fmla="val 10759937"/>
                <a:gd name="adj2" fmla="val 1572"/>
                <a:gd name="adj3" fmla="val 27649"/>
              </a:avLst>
            </a:prstGeom>
            <a:solidFill>
              <a:schemeClr val="accent1">
                <a:lumMod val="50000"/>
              </a:schemeClr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17" name="Rectangle 316"/>
            <p:cNvSpPr/>
            <p:nvPr/>
          </p:nvSpPr>
          <p:spPr>
            <a:xfrm rot="5400000">
              <a:off x="8039081" y="9296559"/>
              <a:ext cx="642347" cy="4571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318" name="Rectangle 317"/>
            <p:cNvSpPr/>
            <p:nvPr/>
          </p:nvSpPr>
          <p:spPr>
            <a:xfrm rot="5400000">
              <a:off x="8063838" y="7093788"/>
              <a:ext cx="642347" cy="4571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0" name="Right Arrow 9"/>
            <p:cNvSpPr/>
            <p:nvPr/>
          </p:nvSpPr>
          <p:spPr>
            <a:xfrm rot="10800000">
              <a:off x="1785359" y="2177875"/>
              <a:ext cx="899650" cy="1267348"/>
            </a:xfrm>
            <a:prstGeom prst="rightArrow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9" name="Rectangle 318"/>
            <p:cNvSpPr/>
            <p:nvPr/>
          </p:nvSpPr>
          <p:spPr>
            <a:xfrm rot="5400000">
              <a:off x="2388006" y="7111049"/>
              <a:ext cx="642347" cy="4571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grpSp>
          <p:nvGrpSpPr>
            <p:cNvPr id="320" name="Group 319"/>
            <p:cNvGrpSpPr/>
            <p:nvPr/>
          </p:nvGrpSpPr>
          <p:grpSpPr>
            <a:xfrm>
              <a:off x="1288673" y="14112836"/>
              <a:ext cx="1214980" cy="1304869"/>
              <a:chOff x="7621308" y="10948137"/>
              <a:chExt cx="1214980" cy="1304869"/>
            </a:xfrm>
          </p:grpSpPr>
          <p:sp>
            <p:nvSpPr>
              <p:cNvPr id="321" name="Oval 320">
                <a:extLst>
                  <a:ext uri="{FF2B5EF4-FFF2-40B4-BE49-F238E27FC236}">
                    <a16:creationId xmlns:a16="http://schemas.microsoft.com/office/drawing/2014/main" id="{A716D0B4-6237-2645-A384-C1B927AF0552}"/>
                  </a:ext>
                </a:extLst>
              </p:cNvPr>
              <p:cNvSpPr/>
              <p:nvPr/>
            </p:nvSpPr>
            <p:spPr>
              <a:xfrm>
                <a:off x="7621308" y="10948137"/>
                <a:ext cx="1214980" cy="1304869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22" name="Oval 321">
                <a:extLst>
                  <a:ext uri="{FF2B5EF4-FFF2-40B4-BE49-F238E27FC236}">
                    <a16:creationId xmlns:a16="http://schemas.microsoft.com/office/drawing/2014/main" id="{7112001F-C49E-A041-A930-D9070852FCB6}"/>
                  </a:ext>
                </a:extLst>
              </p:cNvPr>
              <p:cNvSpPr/>
              <p:nvPr/>
            </p:nvSpPr>
            <p:spPr>
              <a:xfrm>
                <a:off x="7808262" y="11148921"/>
                <a:ext cx="841075" cy="9033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3" name="TextBox 322">
                <a:extLst>
                  <a:ext uri="{FF2B5EF4-FFF2-40B4-BE49-F238E27FC236}">
                    <a16:creationId xmlns:a16="http://schemas.microsoft.com/office/drawing/2014/main" id="{E2392CED-199C-044B-8C83-9528D182044C}"/>
                  </a:ext>
                </a:extLst>
              </p:cNvPr>
              <p:cNvSpPr txBox="1"/>
              <p:nvPr/>
            </p:nvSpPr>
            <p:spPr>
              <a:xfrm>
                <a:off x="7786037" y="11308185"/>
                <a:ext cx="86330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>
                    <a:latin typeface="Sassoon Primary" pitchFamily="50" charset="0"/>
                  </a:rPr>
                  <a:t>Y1/2 </a:t>
                </a:r>
                <a:r>
                  <a:rPr lang="en-US" sz="2800" b="1" dirty="0">
                    <a:latin typeface="Sassoon Primary" pitchFamily="50" charset="0"/>
                  </a:rPr>
                  <a:t>E</a:t>
                </a:r>
              </a:p>
            </p:txBody>
          </p:sp>
        </p:grpSp>
        <p:grpSp>
          <p:nvGrpSpPr>
            <p:cNvPr id="324" name="Group 323"/>
            <p:cNvGrpSpPr/>
            <p:nvPr/>
          </p:nvGrpSpPr>
          <p:grpSpPr>
            <a:xfrm>
              <a:off x="8645128" y="11936057"/>
              <a:ext cx="1214980" cy="1304869"/>
              <a:chOff x="7621308" y="10948137"/>
              <a:chExt cx="1214980" cy="1304869"/>
            </a:xfrm>
          </p:grpSpPr>
          <p:sp>
            <p:nvSpPr>
              <p:cNvPr id="325" name="Oval 324">
                <a:extLst>
                  <a:ext uri="{FF2B5EF4-FFF2-40B4-BE49-F238E27FC236}">
                    <a16:creationId xmlns:a16="http://schemas.microsoft.com/office/drawing/2014/main" id="{A716D0B4-6237-2645-A384-C1B927AF0552}"/>
                  </a:ext>
                </a:extLst>
              </p:cNvPr>
              <p:cNvSpPr/>
              <p:nvPr/>
            </p:nvSpPr>
            <p:spPr>
              <a:xfrm>
                <a:off x="7621308" y="10948137"/>
                <a:ext cx="1214980" cy="1304869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26" name="Oval 325">
                <a:extLst>
                  <a:ext uri="{FF2B5EF4-FFF2-40B4-BE49-F238E27FC236}">
                    <a16:creationId xmlns:a16="http://schemas.microsoft.com/office/drawing/2014/main" id="{7112001F-C49E-A041-A930-D9070852FCB6}"/>
                  </a:ext>
                </a:extLst>
              </p:cNvPr>
              <p:cNvSpPr/>
              <p:nvPr/>
            </p:nvSpPr>
            <p:spPr>
              <a:xfrm>
                <a:off x="7808262" y="11148921"/>
                <a:ext cx="841075" cy="9033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7" name="TextBox 326">
                <a:extLst>
                  <a:ext uri="{FF2B5EF4-FFF2-40B4-BE49-F238E27FC236}">
                    <a16:creationId xmlns:a16="http://schemas.microsoft.com/office/drawing/2014/main" id="{E2392CED-199C-044B-8C83-9528D182044C}"/>
                  </a:ext>
                </a:extLst>
              </p:cNvPr>
              <p:cNvSpPr txBox="1"/>
              <p:nvPr/>
            </p:nvSpPr>
            <p:spPr>
              <a:xfrm>
                <a:off x="7786037" y="11308185"/>
                <a:ext cx="86330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>
                    <a:latin typeface="Sassoon Primary" pitchFamily="50" charset="0"/>
                  </a:rPr>
                  <a:t>Y1/2 </a:t>
                </a:r>
                <a:r>
                  <a:rPr lang="en-US" sz="2800" b="1" dirty="0">
                    <a:latin typeface="Sassoon Primary" pitchFamily="50" charset="0"/>
                  </a:rPr>
                  <a:t>O</a:t>
                </a:r>
              </a:p>
            </p:txBody>
          </p:sp>
        </p:grpSp>
        <p:grpSp>
          <p:nvGrpSpPr>
            <p:cNvPr id="328" name="Group 327"/>
            <p:cNvGrpSpPr/>
            <p:nvPr/>
          </p:nvGrpSpPr>
          <p:grpSpPr>
            <a:xfrm>
              <a:off x="1274277" y="9755323"/>
              <a:ext cx="1214980" cy="1304869"/>
              <a:chOff x="7621308" y="10948137"/>
              <a:chExt cx="1214980" cy="1304869"/>
            </a:xfrm>
          </p:grpSpPr>
          <p:sp>
            <p:nvSpPr>
              <p:cNvPr id="338" name="Oval 337">
                <a:extLst>
                  <a:ext uri="{FF2B5EF4-FFF2-40B4-BE49-F238E27FC236}">
                    <a16:creationId xmlns:a16="http://schemas.microsoft.com/office/drawing/2014/main" id="{A716D0B4-6237-2645-A384-C1B927AF0552}"/>
                  </a:ext>
                </a:extLst>
              </p:cNvPr>
              <p:cNvSpPr/>
              <p:nvPr/>
            </p:nvSpPr>
            <p:spPr>
              <a:xfrm>
                <a:off x="7621308" y="10948137"/>
                <a:ext cx="1214980" cy="1304869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43" name="Oval 342">
                <a:extLst>
                  <a:ext uri="{FF2B5EF4-FFF2-40B4-BE49-F238E27FC236}">
                    <a16:creationId xmlns:a16="http://schemas.microsoft.com/office/drawing/2014/main" id="{7112001F-C49E-A041-A930-D9070852FCB6}"/>
                  </a:ext>
                </a:extLst>
              </p:cNvPr>
              <p:cNvSpPr/>
              <p:nvPr/>
            </p:nvSpPr>
            <p:spPr>
              <a:xfrm>
                <a:off x="7808262" y="11148921"/>
                <a:ext cx="841075" cy="9033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5" name="TextBox 344">
                <a:extLst>
                  <a:ext uri="{FF2B5EF4-FFF2-40B4-BE49-F238E27FC236}">
                    <a16:creationId xmlns:a16="http://schemas.microsoft.com/office/drawing/2014/main" id="{E2392CED-199C-044B-8C83-9528D182044C}"/>
                  </a:ext>
                </a:extLst>
              </p:cNvPr>
              <p:cNvSpPr txBox="1"/>
              <p:nvPr/>
            </p:nvSpPr>
            <p:spPr>
              <a:xfrm>
                <a:off x="7786037" y="11308185"/>
                <a:ext cx="86330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>
                    <a:latin typeface="Sassoon Primary" pitchFamily="50" charset="0"/>
                  </a:rPr>
                  <a:t>Y3/4 </a:t>
                </a:r>
                <a:r>
                  <a:rPr lang="en-US" sz="2800" b="1" dirty="0">
                    <a:latin typeface="Sassoon Primary" pitchFamily="50" charset="0"/>
                  </a:rPr>
                  <a:t>E</a:t>
                </a:r>
              </a:p>
            </p:txBody>
          </p:sp>
        </p:grpSp>
        <p:grpSp>
          <p:nvGrpSpPr>
            <p:cNvPr id="351" name="Group 350"/>
            <p:cNvGrpSpPr/>
            <p:nvPr/>
          </p:nvGrpSpPr>
          <p:grpSpPr>
            <a:xfrm>
              <a:off x="8565954" y="7547612"/>
              <a:ext cx="1214980" cy="1304869"/>
              <a:chOff x="7621308" y="10948137"/>
              <a:chExt cx="1214980" cy="1304869"/>
            </a:xfrm>
          </p:grpSpPr>
          <p:sp>
            <p:nvSpPr>
              <p:cNvPr id="352" name="Oval 351">
                <a:extLst>
                  <a:ext uri="{FF2B5EF4-FFF2-40B4-BE49-F238E27FC236}">
                    <a16:creationId xmlns:a16="http://schemas.microsoft.com/office/drawing/2014/main" id="{A716D0B4-6237-2645-A384-C1B927AF0552}"/>
                  </a:ext>
                </a:extLst>
              </p:cNvPr>
              <p:cNvSpPr/>
              <p:nvPr/>
            </p:nvSpPr>
            <p:spPr>
              <a:xfrm>
                <a:off x="7621308" y="10948137"/>
                <a:ext cx="1214980" cy="1304869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53" name="Oval 352">
                <a:extLst>
                  <a:ext uri="{FF2B5EF4-FFF2-40B4-BE49-F238E27FC236}">
                    <a16:creationId xmlns:a16="http://schemas.microsoft.com/office/drawing/2014/main" id="{7112001F-C49E-A041-A930-D9070852FCB6}"/>
                  </a:ext>
                </a:extLst>
              </p:cNvPr>
              <p:cNvSpPr/>
              <p:nvPr/>
            </p:nvSpPr>
            <p:spPr>
              <a:xfrm>
                <a:off x="7808262" y="11148921"/>
                <a:ext cx="841075" cy="9033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55" name="TextBox 354">
                <a:extLst>
                  <a:ext uri="{FF2B5EF4-FFF2-40B4-BE49-F238E27FC236}">
                    <a16:creationId xmlns:a16="http://schemas.microsoft.com/office/drawing/2014/main" id="{E2392CED-199C-044B-8C83-9528D182044C}"/>
                  </a:ext>
                </a:extLst>
              </p:cNvPr>
              <p:cNvSpPr txBox="1"/>
              <p:nvPr/>
            </p:nvSpPr>
            <p:spPr>
              <a:xfrm>
                <a:off x="7786037" y="11308185"/>
                <a:ext cx="86330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>
                    <a:latin typeface="Sassoon Primary" pitchFamily="50" charset="0"/>
                  </a:rPr>
                  <a:t>Y3/4</a:t>
                </a:r>
                <a:r>
                  <a:rPr lang="en-US" sz="2800" b="1" dirty="0">
                    <a:latin typeface="Sassoon Primary" pitchFamily="50" charset="0"/>
                  </a:rPr>
                  <a:t>O</a:t>
                </a:r>
              </a:p>
            </p:txBody>
          </p:sp>
        </p:grpSp>
        <p:grpSp>
          <p:nvGrpSpPr>
            <p:cNvPr id="357" name="Group 356"/>
            <p:cNvGrpSpPr/>
            <p:nvPr/>
          </p:nvGrpSpPr>
          <p:grpSpPr>
            <a:xfrm>
              <a:off x="1377766" y="5414086"/>
              <a:ext cx="1214980" cy="1304869"/>
              <a:chOff x="7621308" y="10948137"/>
              <a:chExt cx="1214980" cy="1304869"/>
            </a:xfrm>
          </p:grpSpPr>
          <p:sp>
            <p:nvSpPr>
              <p:cNvPr id="358" name="Oval 357">
                <a:extLst>
                  <a:ext uri="{FF2B5EF4-FFF2-40B4-BE49-F238E27FC236}">
                    <a16:creationId xmlns:a16="http://schemas.microsoft.com/office/drawing/2014/main" id="{A716D0B4-6237-2645-A384-C1B927AF0552}"/>
                  </a:ext>
                </a:extLst>
              </p:cNvPr>
              <p:cNvSpPr/>
              <p:nvPr/>
            </p:nvSpPr>
            <p:spPr>
              <a:xfrm>
                <a:off x="7621308" y="10948137"/>
                <a:ext cx="1214980" cy="1304869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62" name="Oval 361">
                <a:extLst>
                  <a:ext uri="{FF2B5EF4-FFF2-40B4-BE49-F238E27FC236}">
                    <a16:creationId xmlns:a16="http://schemas.microsoft.com/office/drawing/2014/main" id="{7112001F-C49E-A041-A930-D9070852FCB6}"/>
                  </a:ext>
                </a:extLst>
              </p:cNvPr>
              <p:cNvSpPr/>
              <p:nvPr/>
            </p:nvSpPr>
            <p:spPr>
              <a:xfrm>
                <a:off x="7808262" y="11148921"/>
                <a:ext cx="841075" cy="9033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4" name="TextBox 363">
                <a:extLst>
                  <a:ext uri="{FF2B5EF4-FFF2-40B4-BE49-F238E27FC236}">
                    <a16:creationId xmlns:a16="http://schemas.microsoft.com/office/drawing/2014/main" id="{E2392CED-199C-044B-8C83-9528D182044C}"/>
                  </a:ext>
                </a:extLst>
              </p:cNvPr>
              <p:cNvSpPr txBox="1"/>
              <p:nvPr/>
            </p:nvSpPr>
            <p:spPr>
              <a:xfrm>
                <a:off x="7786037" y="11308185"/>
                <a:ext cx="86330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>
                    <a:latin typeface="Sassoon Primary" pitchFamily="50" charset="0"/>
                  </a:rPr>
                  <a:t>Y5/6 </a:t>
                </a:r>
                <a:r>
                  <a:rPr lang="en-US" sz="2800" b="1" dirty="0">
                    <a:latin typeface="Sassoon Primary" pitchFamily="50" charset="0"/>
                  </a:rPr>
                  <a:t>E</a:t>
                </a:r>
              </a:p>
            </p:txBody>
          </p:sp>
        </p:grpSp>
        <p:sp>
          <p:nvSpPr>
            <p:cNvPr id="367" name="Rectangle 366"/>
            <p:cNvSpPr/>
            <p:nvPr/>
          </p:nvSpPr>
          <p:spPr>
            <a:xfrm rot="5400000">
              <a:off x="8071675" y="4991665"/>
              <a:ext cx="613136" cy="4571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368" name="Rectangle 367"/>
            <p:cNvSpPr/>
            <p:nvPr/>
          </p:nvSpPr>
          <p:spPr>
            <a:xfrm rot="5400000">
              <a:off x="2412233" y="4989659"/>
              <a:ext cx="642347" cy="4571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370" name="Rectangle 369"/>
            <p:cNvSpPr/>
            <p:nvPr/>
          </p:nvSpPr>
          <p:spPr>
            <a:xfrm rot="5400000">
              <a:off x="8034209" y="2783228"/>
              <a:ext cx="642347" cy="4571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371" name="Rectangle 370"/>
            <p:cNvSpPr/>
            <p:nvPr/>
          </p:nvSpPr>
          <p:spPr>
            <a:xfrm rot="5400000">
              <a:off x="2362729" y="2790451"/>
              <a:ext cx="642347" cy="4571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grpSp>
          <p:nvGrpSpPr>
            <p:cNvPr id="372" name="Group 371"/>
            <p:cNvGrpSpPr/>
            <p:nvPr/>
          </p:nvGrpSpPr>
          <p:grpSpPr>
            <a:xfrm>
              <a:off x="8451265" y="3219849"/>
              <a:ext cx="1214980" cy="1304869"/>
              <a:chOff x="7621308" y="10948137"/>
              <a:chExt cx="1214980" cy="1304869"/>
            </a:xfrm>
          </p:grpSpPr>
          <p:sp>
            <p:nvSpPr>
              <p:cNvPr id="374" name="Oval 373">
                <a:extLst>
                  <a:ext uri="{FF2B5EF4-FFF2-40B4-BE49-F238E27FC236}">
                    <a16:creationId xmlns:a16="http://schemas.microsoft.com/office/drawing/2014/main" id="{A716D0B4-6237-2645-A384-C1B927AF0552}"/>
                  </a:ext>
                </a:extLst>
              </p:cNvPr>
              <p:cNvSpPr/>
              <p:nvPr/>
            </p:nvSpPr>
            <p:spPr>
              <a:xfrm>
                <a:off x="7621308" y="10948137"/>
                <a:ext cx="1214980" cy="1304869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79" name="Oval 378">
                <a:extLst>
                  <a:ext uri="{FF2B5EF4-FFF2-40B4-BE49-F238E27FC236}">
                    <a16:creationId xmlns:a16="http://schemas.microsoft.com/office/drawing/2014/main" id="{7112001F-C49E-A041-A930-D9070852FCB6}"/>
                  </a:ext>
                </a:extLst>
              </p:cNvPr>
              <p:cNvSpPr/>
              <p:nvPr/>
            </p:nvSpPr>
            <p:spPr>
              <a:xfrm>
                <a:off x="7808262" y="11148921"/>
                <a:ext cx="841075" cy="9033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0" name="TextBox 379">
                <a:extLst>
                  <a:ext uri="{FF2B5EF4-FFF2-40B4-BE49-F238E27FC236}">
                    <a16:creationId xmlns:a16="http://schemas.microsoft.com/office/drawing/2014/main" id="{E2392CED-199C-044B-8C83-9528D182044C}"/>
                  </a:ext>
                </a:extLst>
              </p:cNvPr>
              <p:cNvSpPr txBox="1"/>
              <p:nvPr/>
            </p:nvSpPr>
            <p:spPr>
              <a:xfrm>
                <a:off x="7786037" y="11308185"/>
                <a:ext cx="86330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>
                    <a:latin typeface="Sassoon Primary" pitchFamily="50" charset="0"/>
                  </a:rPr>
                  <a:t>Y5/6 </a:t>
                </a:r>
                <a:r>
                  <a:rPr lang="en-US" sz="2800" b="1" dirty="0">
                    <a:latin typeface="Sassoon Primary" pitchFamily="50" charset="0"/>
                  </a:rPr>
                  <a:t>O</a:t>
                </a:r>
              </a:p>
            </p:txBody>
          </p:sp>
        </p:grpSp>
      </p:grpSp>
      <p:sp>
        <p:nvSpPr>
          <p:cNvPr id="11" name="Rectangle 10"/>
          <p:cNvSpPr/>
          <p:nvPr/>
        </p:nvSpPr>
        <p:spPr>
          <a:xfrm>
            <a:off x="269379" y="180752"/>
            <a:ext cx="10278877" cy="17118420"/>
          </a:xfrm>
          <a:prstGeom prst="rect">
            <a:avLst/>
          </a:prstGeom>
          <a:noFill/>
          <a:ln w="1174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82" name="Straight Connector 381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5291954" y="14400429"/>
            <a:ext cx="1" cy="203695"/>
          </a:xfrm>
          <a:prstGeom prst="line">
            <a:avLst/>
          </a:prstGeom>
          <a:ln w="28575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581583" y="14599559"/>
            <a:ext cx="14942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Sassoon Primary" pitchFamily="50" charset="0"/>
              </a:rPr>
              <a:t>Great Fire of London</a:t>
            </a:r>
          </a:p>
          <a:p>
            <a:pPr algn="ctr"/>
            <a:r>
              <a:rPr lang="en-US" sz="900" b="1" dirty="0">
                <a:latin typeface="Sassoon Primary" pitchFamily="50" charset="0"/>
              </a:rPr>
              <a:t>Design and make a Pudding Lane House</a:t>
            </a:r>
            <a:endParaRPr lang="en-GB" sz="900" b="1" dirty="0">
              <a:latin typeface="Sassoon Primary" pitchFamily="50" charset="0"/>
            </a:endParaRPr>
          </a:p>
        </p:txBody>
      </p:sp>
      <p:sp>
        <p:nvSpPr>
          <p:cNvPr id="384" name="TextBox 383"/>
          <p:cNvSpPr txBox="1"/>
          <p:nvPr/>
        </p:nvSpPr>
        <p:spPr>
          <a:xfrm>
            <a:off x="4326740" y="14639623"/>
            <a:ext cx="1901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Sassoon Primary" pitchFamily="50" charset="0"/>
              </a:rPr>
              <a:t>Arctic Adventures</a:t>
            </a:r>
          </a:p>
          <a:p>
            <a:pPr algn="ctr"/>
            <a:r>
              <a:rPr lang="en-US" sz="900" b="1" dirty="0">
                <a:latin typeface="Sassoon Primary" pitchFamily="50" charset="0"/>
              </a:rPr>
              <a:t>Design and make an Inuit Style Boat</a:t>
            </a:r>
            <a:endParaRPr lang="en-GB" sz="900" b="1" dirty="0">
              <a:latin typeface="Sassoon Primary" pitchFamily="50" charset="0"/>
            </a:endParaRPr>
          </a:p>
        </p:txBody>
      </p:sp>
      <p:sp>
        <p:nvSpPr>
          <p:cNvPr id="398" name="TextBox 397"/>
          <p:cNvSpPr txBox="1"/>
          <p:nvPr/>
        </p:nvSpPr>
        <p:spPr>
          <a:xfrm>
            <a:off x="6542336" y="14611875"/>
            <a:ext cx="15678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Sassoon Primary" pitchFamily="50" charset="0"/>
              </a:rPr>
              <a:t>Planes, Trains and Automobiles </a:t>
            </a:r>
          </a:p>
          <a:p>
            <a:pPr algn="ctr"/>
            <a:r>
              <a:rPr lang="en-US" sz="900" b="1" dirty="0">
                <a:latin typeface="Sassoon Primary" pitchFamily="50" charset="0"/>
              </a:rPr>
              <a:t>Make a moving vehicle </a:t>
            </a:r>
          </a:p>
          <a:p>
            <a:pPr algn="ctr"/>
            <a:endParaRPr lang="en-US" sz="900" b="1" u="sng" dirty="0">
              <a:latin typeface="Sassoon Primary" pitchFamily="50" charset="0"/>
            </a:endParaRPr>
          </a:p>
        </p:txBody>
      </p:sp>
      <p:cxnSp>
        <p:nvCxnSpPr>
          <p:cNvPr id="407" name="Straight Connector 406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3292626" y="12147521"/>
            <a:ext cx="1" cy="203695"/>
          </a:xfrm>
          <a:prstGeom prst="line">
            <a:avLst/>
          </a:prstGeom>
          <a:ln w="28575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8" name="Straight Connector 407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3323070" y="14406779"/>
            <a:ext cx="1" cy="203695"/>
          </a:xfrm>
          <a:prstGeom prst="line">
            <a:avLst/>
          </a:prstGeom>
          <a:ln w="28575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9" name="Straight Connector 408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7299606" y="14410525"/>
            <a:ext cx="1" cy="203695"/>
          </a:xfrm>
          <a:prstGeom prst="line">
            <a:avLst/>
          </a:prstGeom>
          <a:ln w="28575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7" name="Rectangle 456"/>
          <p:cNvSpPr/>
          <p:nvPr/>
        </p:nvSpPr>
        <p:spPr>
          <a:xfrm rot="5400000">
            <a:off x="3669967" y="2339191"/>
            <a:ext cx="439420" cy="78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425" name="TextBox 424"/>
          <p:cNvSpPr txBox="1"/>
          <p:nvPr/>
        </p:nvSpPr>
        <p:spPr>
          <a:xfrm>
            <a:off x="3386465" y="1310555"/>
            <a:ext cx="4547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latin typeface="Sassoon Primary" pitchFamily="50" charset="0"/>
              </a:rPr>
              <a:t>DESIGN TECHNOLOGY CONCEPTS</a:t>
            </a:r>
            <a:endParaRPr lang="en-GB" sz="2400" b="1" dirty="0">
              <a:solidFill>
                <a:schemeClr val="accent6"/>
              </a:solidFill>
              <a:latin typeface="Sassoon Primary" pitchFamily="50" charset="0"/>
            </a:endParaRPr>
          </a:p>
        </p:txBody>
      </p: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3292149" y="10003554"/>
            <a:ext cx="1" cy="203695"/>
          </a:xfrm>
          <a:prstGeom prst="line">
            <a:avLst/>
          </a:prstGeom>
          <a:ln w="28575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8" name="Straight Connector 427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5291954" y="12146698"/>
            <a:ext cx="1" cy="203695"/>
          </a:xfrm>
          <a:prstGeom prst="line">
            <a:avLst/>
          </a:prstGeom>
          <a:ln w="28575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9" name="Straight Connector 428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7272471" y="12141809"/>
            <a:ext cx="1" cy="203695"/>
          </a:xfrm>
          <a:prstGeom prst="line">
            <a:avLst/>
          </a:prstGeom>
          <a:ln w="28575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1" name="TextBox 430"/>
          <p:cNvSpPr txBox="1"/>
          <p:nvPr/>
        </p:nvSpPr>
        <p:spPr>
          <a:xfrm>
            <a:off x="2499273" y="12384312"/>
            <a:ext cx="153297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Sassoon Primary" pitchFamily="50" charset="0"/>
              </a:rPr>
              <a:t>Dungeons and Dragons </a:t>
            </a:r>
          </a:p>
          <a:p>
            <a:pPr algn="ctr"/>
            <a:r>
              <a:rPr lang="en-US" sz="900" b="1" dirty="0">
                <a:latin typeface="Sassoon Primary" pitchFamily="50" charset="0"/>
              </a:rPr>
              <a:t>Design and make a castle with a drawbridge</a:t>
            </a:r>
            <a:endParaRPr lang="en-GB" sz="900" b="1" dirty="0">
              <a:latin typeface="Sassoon Primary" pitchFamily="50" charset="0"/>
            </a:endParaRPr>
          </a:p>
        </p:txBody>
      </p:sp>
      <p:sp>
        <p:nvSpPr>
          <p:cNvPr id="432" name="TextBox 431"/>
          <p:cNvSpPr txBox="1"/>
          <p:nvPr/>
        </p:nvSpPr>
        <p:spPr>
          <a:xfrm>
            <a:off x="4312460" y="12360803"/>
            <a:ext cx="193984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Sassoon Primary" pitchFamily="50" charset="0"/>
              </a:rPr>
              <a:t>Toys</a:t>
            </a:r>
          </a:p>
          <a:p>
            <a:pPr algn="ctr"/>
            <a:r>
              <a:rPr lang="en-US" sz="900" b="1" dirty="0">
                <a:latin typeface="Sassoon Primary" pitchFamily="50" charset="0"/>
              </a:rPr>
              <a:t>Design and make a Sock Puppet and Fruit Smoothie</a:t>
            </a:r>
            <a:endParaRPr lang="en-GB" sz="900" b="1" dirty="0">
              <a:latin typeface="Sassoon Primary" pitchFamily="50" charset="0"/>
            </a:endParaRPr>
          </a:p>
        </p:txBody>
      </p:sp>
      <p:sp>
        <p:nvSpPr>
          <p:cNvPr id="433" name="TextBox 432"/>
          <p:cNvSpPr txBox="1"/>
          <p:nvPr/>
        </p:nvSpPr>
        <p:spPr>
          <a:xfrm>
            <a:off x="6506637" y="12365918"/>
            <a:ext cx="1540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Sassoon Primary" pitchFamily="50" charset="0"/>
              </a:rPr>
              <a:t>Sun, Sea and Sand </a:t>
            </a:r>
          </a:p>
          <a:p>
            <a:pPr algn="ctr"/>
            <a:r>
              <a:rPr lang="en-US" sz="900" b="1" dirty="0">
                <a:latin typeface="Sassoon Primary" pitchFamily="50" charset="0"/>
              </a:rPr>
              <a:t>Design and make a healthy wrap.</a:t>
            </a:r>
          </a:p>
          <a:p>
            <a:pPr algn="ctr"/>
            <a:endParaRPr lang="en-GB" sz="900" b="1" dirty="0">
              <a:latin typeface="Sassoon Primary" pitchFamily="50" charset="0"/>
            </a:endParaRPr>
          </a:p>
        </p:txBody>
      </p:sp>
      <p:cxnSp>
        <p:nvCxnSpPr>
          <p:cNvPr id="434" name="Straight Connector 433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5270758" y="10002120"/>
            <a:ext cx="1" cy="203695"/>
          </a:xfrm>
          <a:prstGeom prst="line">
            <a:avLst/>
          </a:prstGeom>
          <a:ln w="28575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5" name="Straight Connector 434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7272471" y="10033224"/>
            <a:ext cx="1" cy="203695"/>
          </a:xfrm>
          <a:prstGeom prst="line">
            <a:avLst/>
          </a:prstGeom>
          <a:ln w="28575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6" name="TextBox 435"/>
          <p:cNvSpPr txBox="1"/>
          <p:nvPr/>
        </p:nvSpPr>
        <p:spPr>
          <a:xfrm>
            <a:off x="2370157" y="10251296"/>
            <a:ext cx="18273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Sassoon Primary" pitchFamily="50" charset="0"/>
              </a:rPr>
              <a:t>Remarkable Rainforest</a:t>
            </a:r>
          </a:p>
          <a:p>
            <a:pPr algn="ctr"/>
            <a:r>
              <a:rPr lang="en-US" sz="900" b="1" dirty="0">
                <a:latin typeface="Sassoon Primary" pitchFamily="50" charset="0"/>
              </a:rPr>
              <a:t>Making and designing Chocolate bars with wrappers</a:t>
            </a:r>
            <a:endParaRPr lang="en-GB" sz="1400" b="1" dirty="0">
              <a:latin typeface="Sassoon Primary" pitchFamily="50" charset="0"/>
            </a:endParaRPr>
          </a:p>
        </p:txBody>
      </p:sp>
      <p:sp>
        <p:nvSpPr>
          <p:cNvPr id="437" name="TextBox 436"/>
          <p:cNvSpPr txBox="1"/>
          <p:nvPr/>
        </p:nvSpPr>
        <p:spPr>
          <a:xfrm>
            <a:off x="4590808" y="10227219"/>
            <a:ext cx="138324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Sassoon Primary" pitchFamily="50" charset="0"/>
              </a:rPr>
              <a:t>Savage Stone Age</a:t>
            </a:r>
          </a:p>
          <a:p>
            <a:pPr algn="ctr"/>
            <a:r>
              <a:rPr lang="en-US" sz="900" b="1" dirty="0">
                <a:latin typeface="Sassoon Primary" pitchFamily="50" charset="0"/>
              </a:rPr>
              <a:t>Design and make a Stone Age Dwelling</a:t>
            </a:r>
            <a:endParaRPr lang="en-GB" sz="900" b="1" dirty="0">
              <a:latin typeface="Sassoon Primary" pitchFamily="50" charset="0"/>
            </a:endParaRPr>
          </a:p>
        </p:txBody>
      </p:sp>
      <p:sp>
        <p:nvSpPr>
          <p:cNvPr id="438" name="TextBox 437"/>
          <p:cNvSpPr txBox="1"/>
          <p:nvPr/>
        </p:nvSpPr>
        <p:spPr>
          <a:xfrm>
            <a:off x="6142759" y="10224854"/>
            <a:ext cx="2295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Sassoon Primary" pitchFamily="50" charset="0"/>
              </a:rPr>
              <a:t>Raiders and Settlers</a:t>
            </a:r>
          </a:p>
          <a:p>
            <a:pPr algn="ctr"/>
            <a:r>
              <a:rPr lang="en-US" sz="900" b="1" dirty="0">
                <a:latin typeface="Sassoon Primary" pitchFamily="50" charset="0"/>
              </a:rPr>
              <a:t>Anglo Saxon Weaving and design</a:t>
            </a:r>
            <a:endParaRPr lang="en-GB" sz="900" b="1" dirty="0">
              <a:latin typeface="Sassoon Primary" pitchFamily="50" charset="0"/>
            </a:endParaRPr>
          </a:p>
        </p:txBody>
      </p:sp>
      <p:cxnSp>
        <p:nvCxnSpPr>
          <p:cNvPr id="464" name="Straight Connector 463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5257706" y="16541632"/>
            <a:ext cx="1" cy="203695"/>
          </a:xfrm>
          <a:prstGeom prst="line">
            <a:avLst/>
          </a:prstGeom>
          <a:ln w="28575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3641593" y="16682957"/>
            <a:ext cx="32322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Sassoon Primary" pitchFamily="50" charset="0"/>
              </a:rPr>
              <a:t>New Development Matters</a:t>
            </a:r>
            <a:endParaRPr lang="en-GB" sz="1600" b="1" dirty="0">
              <a:latin typeface="Sassoon Primary" pitchFamily="50" charset="0"/>
            </a:endParaRPr>
          </a:p>
        </p:txBody>
      </p:sp>
      <p:cxnSp>
        <p:nvCxnSpPr>
          <p:cNvPr id="466" name="Straight Connector 465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3265761" y="7807255"/>
            <a:ext cx="1" cy="203695"/>
          </a:xfrm>
          <a:prstGeom prst="line">
            <a:avLst/>
          </a:prstGeom>
          <a:ln w="28575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7" name="Straight Connector 466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5266844" y="7807255"/>
            <a:ext cx="1" cy="203695"/>
          </a:xfrm>
          <a:prstGeom prst="line">
            <a:avLst/>
          </a:prstGeom>
          <a:ln w="28575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8" name="Straight Connector 467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7276963" y="7807255"/>
            <a:ext cx="1" cy="203695"/>
          </a:xfrm>
          <a:prstGeom prst="line">
            <a:avLst/>
          </a:prstGeom>
          <a:ln w="28575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9" name="TextBox 468"/>
          <p:cNvSpPr txBox="1"/>
          <p:nvPr/>
        </p:nvSpPr>
        <p:spPr>
          <a:xfrm>
            <a:off x="6549408" y="8016532"/>
            <a:ext cx="145710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Sassoon Primary" pitchFamily="50" charset="0"/>
              </a:rPr>
              <a:t>Awesome Africa</a:t>
            </a:r>
          </a:p>
          <a:p>
            <a:pPr algn="ctr"/>
            <a:r>
              <a:rPr lang="en-US" sz="900" b="1" dirty="0">
                <a:latin typeface="Sassoon Primary" pitchFamily="50" charset="0"/>
              </a:rPr>
              <a:t>Design and make an African Tote Bag</a:t>
            </a:r>
            <a:endParaRPr lang="en-GB" sz="900" b="1" dirty="0">
              <a:latin typeface="Sassoon Primary" pitchFamily="50" charset="0"/>
            </a:endParaRPr>
          </a:p>
        </p:txBody>
      </p:sp>
      <p:sp>
        <p:nvSpPr>
          <p:cNvPr id="470" name="TextBox 469"/>
          <p:cNvSpPr txBox="1"/>
          <p:nvPr/>
        </p:nvSpPr>
        <p:spPr>
          <a:xfrm>
            <a:off x="4372715" y="8027405"/>
            <a:ext cx="1815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Sassoon Primary" pitchFamily="50" charset="0"/>
              </a:rPr>
              <a:t>Ruthless Romans</a:t>
            </a:r>
          </a:p>
          <a:p>
            <a:pPr algn="ctr"/>
            <a:r>
              <a:rPr lang="en-US" sz="900" b="1" dirty="0">
                <a:latin typeface="Sassoon Primary" pitchFamily="50" charset="0"/>
              </a:rPr>
              <a:t>Design and make a model aqueduct with arches</a:t>
            </a:r>
            <a:r>
              <a:rPr lang="en-US" sz="1400" b="1" dirty="0">
                <a:latin typeface="Sassoon Primary" pitchFamily="50" charset="0"/>
              </a:rPr>
              <a:t> </a:t>
            </a:r>
            <a:endParaRPr lang="en-GB" sz="1400" b="1" dirty="0">
              <a:latin typeface="Sassoon Primary" pitchFamily="50" charset="0"/>
            </a:endParaRPr>
          </a:p>
        </p:txBody>
      </p:sp>
      <p:sp>
        <p:nvSpPr>
          <p:cNvPr id="471" name="TextBox 470"/>
          <p:cNvSpPr txBox="1"/>
          <p:nvPr/>
        </p:nvSpPr>
        <p:spPr>
          <a:xfrm>
            <a:off x="2437856" y="8029818"/>
            <a:ext cx="167233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Sassoon Primary" pitchFamily="50" charset="0"/>
              </a:rPr>
              <a:t>There’s No Planet B</a:t>
            </a:r>
          </a:p>
          <a:p>
            <a:pPr algn="ctr"/>
            <a:r>
              <a:rPr lang="en-US" sz="900" b="1" dirty="0">
                <a:latin typeface="Sassoon Primary" pitchFamily="50" charset="0"/>
              </a:rPr>
              <a:t>Design and make a recycled bird feeder </a:t>
            </a:r>
            <a:endParaRPr lang="en-GB" sz="900" b="1" dirty="0">
              <a:latin typeface="Sassoon Primary" pitchFamily="50" charset="0"/>
            </a:endParaRPr>
          </a:p>
        </p:txBody>
      </p:sp>
      <p:cxnSp>
        <p:nvCxnSpPr>
          <p:cNvPr id="483" name="Straight Connector 482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3025828" y="5723701"/>
            <a:ext cx="1" cy="203695"/>
          </a:xfrm>
          <a:prstGeom prst="line">
            <a:avLst/>
          </a:prstGeom>
          <a:ln w="28575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Straight Connector 483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4983734" y="5721395"/>
            <a:ext cx="1" cy="203695"/>
          </a:xfrm>
          <a:prstGeom prst="line">
            <a:avLst/>
          </a:prstGeom>
          <a:ln w="28575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5" name="Straight Connector 484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6841329" y="5720320"/>
            <a:ext cx="1" cy="203695"/>
          </a:xfrm>
          <a:prstGeom prst="line">
            <a:avLst/>
          </a:prstGeom>
          <a:ln w="28575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7" name="Straight Connector 486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3500110" y="3533085"/>
            <a:ext cx="1" cy="203695"/>
          </a:xfrm>
          <a:prstGeom prst="line">
            <a:avLst/>
          </a:prstGeom>
          <a:ln w="28575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8" name="Straight Connector 487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7226322" y="3494108"/>
            <a:ext cx="1" cy="203695"/>
          </a:xfrm>
          <a:prstGeom prst="line">
            <a:avLst/>
          </a:prstGeom>
          <a:ln w="28575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9" name="TextBox 488"/>
          <p:cNvSpPr txBox="1"/>
          <p:nvPr/>
        </p:nvSpPr>
        <p:spPr>
          <a:xfrm>
            <a:off x="2207050" y="5909570"/>
            <a:ext cx="16109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Sassoon Primary" pitchFamily="50" charset="0"/>
              </a:rPr>
              <a:t>The Industrial Revolution </a:t>
            </a:r>
          </a:p>
          <a:p>
            <a:pPr algn="ctr"/>
            <a:r>
              <a:rPr lang="en-US" sz="900" b="1" dirty="0">
                <a:latin typeface="Sassoon Primary" pitchFamily="50" charset="0"/>
              </a:rPr>
              <a:t>Design and make an automata moving toy</a:t>
            </a:r>
            <a:endParaRPr lang="en-GB" sz="900" b="1" dirty="0">
              <a:latin typeface="Sassoon Primary" pitchFamily="50" charset="0"/>
            </a:endParaRPr>
          </a:p>
        </p:txBody>
      </p:sp>
      <p:sp>
        <p:nvSpPr>
          <p:cNvPr id="490" name="TextBox 489"/>
          <p:cNvSpPr txBox="1"/>
          <p:nvPr/>
        </p:nvSpPr>
        <p:spPr>
          <a:xfrm>
            <a:off x="4218216" y="5896425"/>
            <a:ext cx="1552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Sassoon Primary" pitchFamily="50" charset="0"/>
              </a:rPr>
              <a:t>Extreme Earth</a:t>
            </a:r>
          </a:p>
          <a:p>
            <a:pPr algn="ctr"/>
            <a:r>
              <a:rPr lang="en-US" sz="900" b="1" dirty="0">
                <a:latin typeface="Sassoon Primary" pitchFamily="50" charset="0"/>
              </a:rPr>
              <a:t>Design and build a flood defense system on </a:t>
            </a:r>
            <a:r>
              <a:rPr lang="en-US" sz="900" b="1" dirty="0" err="1">
                <a:latin typeface="Sassoon Primary" pitchFamily="50" charset="0"/>
              </a:rPr>
              <a:t>TinkerCad</a:t>
            </a:r>
            <a:endParaRPr lang="en-US" sz="900" b="1" dirty="0">
              <a:latin typeface="Sassoon Primary" pitchFamily="50" charset="0"/>
            </a:endParaRPr>
          </a:p>
        </p:txBody>
      </p:sp>
      <p:sp>
        <p:nvSpPr>
          <p:cNvPr id="491" name="TextBox 490"/>
          <p:cNvSpPr txBox="1"/>
          <p:nvPr/>
        </p:nvSpPr>
        <p:spPr>
          <a:xfrm>
            <a:off x="6034229" y="5887946"/>
            <a:ext cx="166220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Sassoon Primary" pitchFamily="50" charset="0"/>
              </a:rPr>
              <a:t>Tomb Raiders</a:t>
            </a:r>
          </a:p>
          <a:p>
            <a:pPr algn="ctr"/>
            <a:r>
              <a:rPr lang="en-US" sz="900" b="1" dirty="0">
                <a:latin typeface="Sassoon Primary" pitchFamily="50" charset="0"/>
              </a:rPr>
              <a:t>Research design and make a </a:t>
            </a:r>
            <a:r>
              <a:rPr lang="en-US" sz="900" b="1" dirty="0" err="1">
                <a:latin typeface="Sassoon Primary" pitchFamily="50" charset="0"/>
              </a:rPr>
              <a:t>Shaduf</a:t>
            </a:r>
            <a:endParaRPr lang="en-GB" sz="900" b="1" dirty="0">
              <a:latin typeface="Sassoon Primary" pitchFamily="50" charset="0"/>
            </a:endParaRPr>
          </a:p>
        </p:txBody>
      </p:sp>
      <p:sp>
        <p:nvSpPr>
          <p:cNvPr id="492" name="TextBox 491"/>
          <p:cNvSpPr txBox="1"/>
          <p:nvPr/>
        </p:nvSpPr>
        <p:spPr>
          <a:xfrm>
            <a:off x="6424680" y="3795745"/>
            <a:ext cx="13834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Sassoon Primary" pitchFamily="50" charset="0"/>
              </a:rPr>
              <a:t>Witchcraft and Wizardry </a:t>
            </a:r>
          </a:p>
          <a:p>
            <a:pPr algn="ctr"/>
            <a:r>
              <a:rPr lang="en-US" sz="900" b="1" dirty="0">
                <a:latin typeface="Sassoon Primary" pitchFamily="50" charset="0"/>
              </a:rPr>
              <a:t>Design and make an Embroidered Logo.</a:t>
            </a:r>
            <a:endParaRPr lang="en-GB" sz="900" b="1" dirty="0">
              <a:latin typeface="Sassoon Primary" pitchFamily="50" charset="0"/>
            </a:endParaRPr>
          </a:p>
        </p:txBody>
      </p:sp>
      <p:sp>
        <p:nvSpPr>
          <p:cNvPr id="493" name="TextBox 492"/>
          <p:cNvSpPr txBox="1"/>
          <p:nvPr/>
        </p:nvSpPr>
        <p:spPr>
          <a:xfrm>
            <a:off x="4266363" y="3760251"/>
            <a:ext cx="194151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Sassoon Primary" pitchFamily="50" charset="0"/>
              </a:rPr>
              <a:t>Blitz Bombs and Britain</a:t>
            </a:r>
          </a:p>
          <a:p>
            <a:pPr algn="ctr"/>
            <a:r>
              <a:rPr lang="en-US" sz="900" b="1" dirty="0">
                <a:latin typeface="Sassoon Primary" pitchFamily="50" charset="0"/>
              </a:rPr>
              <a:t>Design and make a Model Anderson Shelter with working alarm</a:t>
            </a:r>
            <a:endParaRPr lang="en-GB" sz="900" b="1" dirty="0">
              <a:latin typeface="Sassoon Primary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16025" y="899237"/>
            <a:ext cx="8134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GB" dirty="0">
                <a:solidFill>
                  <a:schemeClr val="accent6"/>
                </a:solidFill>
              </a:rPr>
              <a:t>"Design is intelligence made visible." -- Alina Wheeler, author</a:t>
            </a:r>
          </a:p>
        </p:txBody>
      </p:sp>
      <p:sp>
        <p:nvSpPr>
          <p:cNvPr id="4" name="AutoShape 6" descr="Dish free vector icons designed by Pause08 | Restaurant icon, Free icons, Food  ic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149" name="Group 148"/>
          <p:cNvGrpSpPr/>
          <p:nvPr/>
        </p:nvGrpSpPr>
        <p:grpSpPr>
          <a:xfrm>
            <a:off x="5267669" y="5122884"/>
            <a:ext cx="1249892" cy="887246"/>
            <a:chOff x="3651333" y="2855427"/>
            <a:chExt cx="1249892" cy="887246"/>
          </a:xfrm>
        </p:grpSpPr>
        <p:sp>
          <p:nvSpPr>
            <p:cNvPr id="150" name="Oval 149"/>
            <p:cNvSpPr/>
            <p:nvPr/>
          </p:nvSpPr>
          <p:spPr>
            <a:xfrm>
              <a:off x="3651333" y="2855427"/>
              <a:ext cx="1249892" cy="88724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3761721" y="3071315"/>
              <a:ext cx="102911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>
                  <a:latin typeface="Sassoon Primary"/>
                </a:rPr>
                <a:t>Product Evaluation </a:t>
              </a:r>
            </a:p>
          </p:txBody>
        </p:sp>
      </p:grpSp>
      <p:grpSp>
        <p:nvGrpSpPr>
          <p:cNvPr id="152" name="Group 151"/>
          <p:cNvGrpSpPr/>
          <p:nvPr/>
        </p:nvGrpSpPr>
        <p:grpSpPr>
          <a:xfrm>
            <a:off x="5740362" y="2877379"/>
            <a:ext cx="1249892" cy="887246"/>
            <a:chOff x="3255846" y="2848785"/>
            <a:chExt cx="1249892" cy="887246"/>
          </a:xfrm>
        </p:grpSpPr>
        <p:sp>
          <p:nvSpPr>
            <p:cNvPr id="153" name="Oval 152"/>
            <p:cNvSpPr/>
            <p:nvPr/>
          </p:nvSpPr>
          <p:spPr>
            <a:xfrm>
              <a:off x="3255846" y="2848785"/>
              <a:ext cx="1249892" cy="88724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TextBox 153"/>
            <p:cNvSpPr txBox="1"/>
            <p:nvPr/>
          </p:nvSpPr>
          <p:spPr>
            <a:xfrm>
              <a:off x="3366234" y="3064673"/>
              <a:ext cx="102911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>
                  <a:latin typeface="Sassoon Primary"/>
                </a:rPr>
                <a:t>Product Evaluation </a:t>
              </a:r>
            </a:p>
          </p:txBody>
        </p:sp>
      </p:grpSp>
      <p:grpSp>
        <p:nvGrpSpPr>
          <p:cNvPr id="155" name="Group 154"/>
          <p:cNvGrpSpPr/>
          <p:nvPr/>
        </p:nvGrpSpPr>
        <p:grpSpPr>
          <a:xfrm>
            <a:off x="3277779" y="5091688"/>
            <a:ext cx="1249892" cy="887246"/>
            <a:chOff x="3651333" y="2855427"/>
            <a:chExt cx="1249892" cy="887246"/>
          </a:xfrm>
        </p:grpSpPr>
        <p:sp>
          <p:nvSpPr>
            <p:cNvPr id="156" name="Oval 155"/>
            <p:cNvSpPr/>
            <p:nvPr/>
          </p:nvSpPr>
          <p:spPr>
            <a:xfrm>
              <a:off x="3651333" y="2855427"/>
              <a:ext cx="1249892" cy="88724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7" name="TextBox 156"/>
            <p:cNvSpPr txBox="1"/>
            <p:nvPr/>
          </p:nvSpPr>
          <p:spPr>
            <a:xfrm>
              <a:off x="3761721" y="3071315"/>
              <a:ext cx="102911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>
                  <a:latin typeface="Sassoon Primary"/>
                </a:rPr>
                <a:t>Product Evaluation </a:t>
              </a:r>
            </a:p>
          </p:txBody>
        </p:sp>
      </p:grpSp>
      <p:grpSp>
        <p:nvGrpSpPr>
          <p:cNvPr id="158" name="Group 157"/>
          <p:cNvGrpSpPr/>
          <p:nvPr/>
        </p:nvGrpSpPr>
        <p:grpSpPr>
          <a:xfrm>
            <a:off x="3663103" y="7170615"/>
            <a:ext cx="1249892" cy="887246"/>
            <a:chOff x="3651333" y="2855427"/>
            <a:chExt cx="1249892" cy="887246"/>
          </a:xfrm>
        </p:grpSpPr>
        <p:sp>
          <p:nvSpPr>
            <p:cNvPr id="159" name="Oval 158"/>
            <p:cNvSpPr/>
            <p:nvPr/>
          </p:nvSpPr>
          <p:spPr>
            <a:xfrm>
              <a:off x="3651333" y="2855427"/>
              <a:ext cx="1249892" cy="88724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0" name="TextBox 159"/>
            <p:cNvSpPr txBox="1"/>
            <p:nvPr/>
          </p:nvSpPr>
          <p:spPr>
            <a:xfrm>
              <a:off x="3761721" y="3071315"/>
              <a:ext cx="102911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>
                  <a:latin typeface="Sassoon Primary"/>
                </a:rPr>
                <a:t>Product Evaluation </a:t>
              </a:r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5765203" y="7181625"/>
            <a:ext cx="1249892" cy="887246"/>
            <a:chOff x="3651333" y="2855427"/>
            <a:chExt cx="1249892" cy="887246"/>
          </a:xfrm>
        </p:grpSpPr>
        <p:sp>
          <p:nvSpPr>
            <p:cNvPr id="162" name="Oval 161"/>
            <p:cNvSpPr/>
            <p:nvPr/>
          </p:nvSpPr>
          <p:spPr>
            <a:xfrm>
              <a:off x="3651333" y="2855427"/>
              <a:ext cx="1249892" cy="88724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3" name="TextBox 162"/>
            <p:cNvSpPr txBox="1"/>
            <p:nvPr/>
          </p:nvSpPr>
          <p:spPr>
            <a:xfrm>
              <a:off x="3761721" y="3071315"/>
              <a:ext cx="102911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>
                  <a:latin typeface="Sassoon Primary"/>
                </a:rPr>
                <a:t>Product Evaluation </a:t>
              </a:r>
            </a:p>
          </p:txBody>
        </p:sp>
      </p:grpSp>
      <p:grpSp>
        <p:nvGrpSpPr>
          <p:cNvPr id="164" name="Group 163"/>
          <p:cNvGrpSpPr/>
          <p:nvPr/>
        </p:nvGrpSpPr>
        <p:grpSpPr>
          <a:xfrm>
            <a:off x="3721668" y="9389884"/>
            <a:ext cx="1249892" cy="887246"/>
            <a:chOff x="3651333" y="2855427"/>
            <a:chExt cx="1249892" cy="887246"/>
          </a:xfrm>
        </p:grpSpPr>
        <p:sp>
          <p:nvSpPr>
            <p:cNvPr id="165" name="Oval 164"/>
            <p:cNvSpPr/>
            <p:nvPr/>
          </p:nvSpPr>
          <p:spPr>
            <a:xfrm>
              <a:off x="3651333" y="2855427"/>
              <a:ext cx="1249892" cy="88724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3761721" y="3071315"/>
              <a:ext cx="102911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>
                  <a:latin typeface="Sassoon Primary"/>
                </a:rPr>
                <a:t>Product Evaluation </a:t>
              </a:r>
            </a:p>
          </p:txBody>
        </p:sp>
      </p:grpSp>
      <p:grpSp>
        <p:nvGrpSpPr>
          <p:cNvPr id="168" name="Group 167"/>
          <p:cNvGrpSpPr/>
          <p:nvPr/>
        </p:nvGrpSpPr>
        <p:grpSpPr>
          <a:xfrm>
            <a:off x="5756116" y="9377858"/>
            <a:ext cx="1249892" cy="887246"/>
            <a:chOff x="3651333" y="2855427"/>
            <a:chExt cx="1249892" cy="887246"/>
          </a:xfrm>
        </p:grpSpPr>
        <p:sp>
          <p:nvSpPr>
            <p:cNvPr id="170" name="Oval 169"/>
            <p:cNvSpPr/>
            <p:nvPr/>
          </p:nvSpPr>
          <p:spPr>
            <a:xfrm>
              <a:off x="3651333" y="2855427"/>
              <a:ext cx="1249892" cy="88724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1" name="TextBox 170"/>
            <p:cNvSpPr txBox="1"/>
            <p:nvPr/>
          </p:nvSpPr>
          <p:spPr>
            <a:xfrm>
              <a:off x="3761721" y="3071315"/>
              <a:ext cx="102911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>
                  <a:latin typeface="Sassoon Primary"/>
                </a:rPr>
                <a:t>Product Evaluation </a:t>
              </a:r>
            </a:p>
          </p:txBody>
        </p:sp>
      </p:grpSp>
      <p:grpSp>
        <p:nvGrpSpPr>
          <p:cNvPr id="172" name="Group 171"/>
          <p:cNvGrpSpPr/>
          <p:nvPr/>
        </p:nvGrpSpPr>
        <p:grpSpPr>
          <a:xfrm>
            <a:off x="3668442" y="11484348"/>
            <a:ext cx="1249892" cy="887246"/>
            <a:chOff x="3651333" y="2855427"/>
            <a:chExt cx="1249892" cy="887246"/>
          </a:xfrm>
        </p:grpSpPr>
        <p:sp>
          <p:nvSpPr>
            <p:cNvPr id="173" name="Oval 172"/>
            <p:cNvSpPr/>
            <p:nvPr/>
          </p:nvSpPr>
          <p:spPr>
            <a:xfrm>
              <a:off x="3651333" y="2855427"/>
              <a:ext cx="1249892" cy="88724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4" name="TextBox 173"/>
            <p:cNvSpPr txBox="1"/>
            <p:nvPr/>
          </p:nvSpPr>
          <p:spPr>
            <a:xfrm>
              <a:off x="3761721" y="3071315"/>
              <a:ext cx="102911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>
                  <a:latin typeface="Sassoon Primary"/>
                </a:rPr>
                <a:t>Product Evaluation </a:t>
              </a:r>
            </a:p>
          </p:txBody>
        </p:sp>
      </p:grpSp>
      <p:grpSp>
        <p:nvGrpSpPr>
          <p:cNvPr id="175" name="Group 174"/>
          <p:cNvGrpSpPr/>
          <p:nvPr/>
        </p:nvGrpSpPr>
        <p:grpSpPr>
          <a:xfrm>
            <a:off x="5736728" y="11530451"/>
            <a:ext cx="1249892" cy="887246"/>
            <a:chOff x="3651333" y="2855427"/>
            <a:chExt cx="1249892" cy="887246"/>
          </a:xfrm>
        </p:grpSpPr>
        <p:sp>
          <p:nvSpPr>
            <p:cNvPr id="176" name="Oval 175"/>
            <p:cNvSpPr/>
            <p:nvPr/>
          </p:nvSpPr>
          <p:spPr>
            <a:xfrm>
              <a:off x="3651333" y="2855427"/>
              <a:ext cx="1249892" cy="88724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7" name="TextBox 176"/>
            <p:cNvSpPr txBox="1"/>
            <p:nvPr/>
          </p:nvSpPr>
          <p:spPr>
            <a:xfrm>
              <a:off x="3761721" y="3071315"/>
              <a:ext cx="102911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>
                  <a:latin typeface="Sassoon Primary"/>
                </a:rPr>
                <a:t>Product Evaluation </a:t>
              </a:r>
            </a:p>
          </p:txBody>
        </p:sp>
      </p:grpSp>
      <p:grpSp>
        <p:nvGrpSpPr>
          <p:cNvPr id="178" name="Group 177"/>
          <p:cNvGrpSpPr/>
          <p:nvPr/>
        </p:nvGrpSpPr>
        <p:grpSpPr>
          <a:xfrm>
            <a:off x="3824437" y="13761085"/>
            <a:ext cx="1249892" cy="887246"/>
            <a:chOff x="3651333" y="2855427"/>
            <a:chExt cx="1249892" cy="887246"/>
          </a:xfrm>
        </p:grpSpPr>
        <p:sp>
          <p:nvSpPr>
            <p:cNvPr id="179" name="Oval 178"/>
            <p:cNvSpPr/>
            <p:nvPr/>
          </p:nvSpPr>
          <p:spPr>
            <a:xfrm>
              <a:off x="3651333" y="2855427"/>
              <a:ext cx="1249892" cy="88724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0" name="TextBox 179"/>
            <p:cNvSpPr txBox="1"/>
            <p:nvPr/>
          </p:nvSpPr>
          <p:spPr>
            <a:xfrm>
              <a:off x="3761721" y="3071315"/>
              <a:ext cx="102911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>
                  <a:latin typeface="Sassoon Primary"/>
                </a:rPr>
                <a:t>Product Evaluation </a:t>
              </a:r>
            </a:p>
          </p:txBody>
        </p:sp>
      </p:grpSp>
      <p:grpSp>
        <p:nvGrpSpPr>
          <p:cNvPr id="190" name="Group 189"/>
          <p:cNvGrpSpPr/>
          <p:nvPr/>
        </p:nvGrpSpPr>
        <p:grpSpPr>
          <a:xfrm>
            <a:off x="5727520" y="13751164"/>
            <a:ext cx="1249892" cy="887246"/>
            <a:chOff x="3651333" y="2855427"/>
            <a:chExt cx="1249892" cy="887246"/>
          </a:xfrm>
        </p:grpSpPr>
        <p:sp>
          <p:nvSpPr>
            <p:cNvPr id="200" name="Oval 199"/>
            <p:cNvSpPr/>
            <p:nvPr/>
          </p:nvSpPr>
          <p:spPr>
            <a:xfrm>
              <a:off x="3651333" y="2855427"/>
              <a:ext cx="1249892" cy="88724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1" name="TextBox 200"/>
            <p:cNvSpPr txBox="1"/>
            <p:nvPr/>
          </p:nvSpPr>
          <p:spPr>
            <a:xfrm>
              <a:off x="3761721" y="3071315"/>
              <a:ext cx="102911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>
                  <a:latin typeface="Sassoon Primary"/>
                </a:rPr>
                <a:t>Product Evaluation </a:t>
              </a: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1991811" y="2866800"/>
            <a:ext cx="1249892" cy="887246"/>
            <a:chOff x="2612897" y="2835708"/>
            <a:chExt cx="1249892" cy="887246"/>
          </a:xfrm>
        </p:grpSpPr>
        <p:sp>
          <p:nvSpPr>
            <p:cNvPr id="217" name="Oval 216"/>
            <p:cNvSpPr/>
            <p:nvPr/>
          </p:nvSpPr>
          <p:spPr>
            <a:xfrm>
              <a:off x="2612897" y="2835708"/>
              <a:ext cx="1249892" cy="88724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8" name="TextBox 217"/>
            <p:cNvSpPr txBox="1"/>
            <p:nvPr/>
          </p:nvSpPr>
          <p:spPr>
            <a:xfrm>
              <a:off x="2723285" y="3062083"/>
              <a:ext cx="102911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>
                  <a:latin typeface="Sassoon Primary"/>
                </a:rPr>
                <a:t>Product Evaluation </a:t>
              </a:r>
            </a:p>
          </p:txBody>
        </p:sp>
      </p:grpSp>
      <p:pic>
        <p:nvPicPr>
          <p:cNvPr id="188" name="object 136"/>
          <p:cNvPicPr/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09133" y="15099569"/>
            <a:ext cx="666420" cy="666420"/>
          </a:xfrm>
          <a:prstGeom prst="rect">
            <a:avLst/>
          </a:prstGeom>
        </p:spPr>
      </p:pic>
      <p:pic>
        <p:nvPicPr>
          <p:cNvPr id="192" name="object 136"/>
          <p:cNvPicPr/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976718" y="15087410"/>
            <a:ext cx="666420" cy="666420"/>
          </a:xfrm>
          <a:prstGeom prst="rect">
            <a:avLst/>
          </a:prstGeom>
        </p:spPr>
      </p:pic>
      <p:pic>
        <p:nvPicPr>
          <p:cNvPr id="202" name="object 133"/>
          <p:cNvPicPr/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077873" y="12934910"/>
            <a:ext cx="450272" cy="648645"/>
          </a:xfrm>
          <a:prstGeom prst="rect">
            <a:avLst/>
          </a:prstGeom>
        </p:spPr>
      </p:pic>
      <p:pic>
        <p:nvPicPr>
          <p:cNvPr id="203" name="object 133"/>
          <p:cNvPicPr/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472869" y="13041161"/>
            <a:ext cx="450272" cy="648645"/>
          </a:xfrm>
          <a:prstGeom prst="rect">
            <a:avLst/>
          </a:prstGeom>
        </p:spPr>
      </p:pic>
      <p:pic>
        <p:nvPicPr>
          <p:cNvPr id="204" name="object 135"/>
          <p:cNvPicPr/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627155" y="13055106"/>
            <a:ext cx="704518" cy="552450"/>
          </a:xfrm>
          <a:prstGeom prst="rect">
            <a:avLst/>
          </a:prstGeom>
        </p:spPr>
      </p:pic>
      <p:pic>
        <p:nvPicPr>
          <p:cNvPr id="205" name="object 136"/>
          <p:cNvPicPr/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932126" y="13012298"/>
            <a:ext cx="666420" cy="666420"/>
          </a:xfrm>
          <a:prstGeom prst="rect">
            <a:avLst/>
          </a:prstGeom>
        </p:spPr>
      </p:pic>
      <p:pic>
        <p:nvPicPr>
          <p:cNvPr id="206" name="object 135"/>
          <p:cNvPicPr/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020256" y="10760679"/>
            <a:ext cx="704518" cy="552450"/>
          </a:xfrm>
          <a:prstGeom prst="rect">
            <a:avLst/>
          </a:prstGeom>
        </p:spPr>
      </p:pic>
      <p:pic>
        <p:nvPicPr>
          <p:cNvPr id="208" name="object 136"/>
          <p:cNvPicPr/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3203" y="10821372"/>
            <a:ext cx="666420" cy="666420"/>
          </a:xfrm>
          <a:prstGeom prst="rect">
            <a:avLst/>
          </a:prstGeom>
        </p:spPr>
      </p:pic>
      <p:pic>
        <p:nvPicPr>
          <p:cNvPr id="209" name="object 133"/>
          <p:cNvPicPr/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57102" y="10832076"/>
            <a:ext cx="450272" cy="648645"/>
          </a:xfrm>
          <a:prstGeom prst="rect">
            <a:avLst/>
          </a:prstGeom>
        </p:spPr>
      </p:pic>
      <p:pic>
        <p:nvPicPr>
          <p:cNvPr id="210" name="object 133"/>
          <p:cNvPicPr/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389736" y="8583749"/>
            <a:ext cx="450272" cy="648645"/>
          </a:xfrm>
          <a:prstGeom prst="rect">
            <a:avLst/>
          </a:prstGeom>
        </p:spPr>
      </p:pic>
      <p:pic>
        <p:nvPicPr>
          <p:cNvPr id="211" name="object 136"/>
          <p:cNvPicPr/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98916" y="8582926"/>
            <a:ext cx="666420" cy="666420"/>
          </a:xfrm>
          <a:prstGeom prst="rect">
            <a:avLst/>
          </a:prstGeom>
        </p:spPr>
      </p:pic>
      <p:pic>
        <p:nvPicPr>
          <p:cNvPr id="212" name="object 136"/>
          <p:cNvPicPr/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19818" y="8612180"/>
            <a:ext cx="666420" cy="666420"/>
          </a:xfrm>
          <a:prstGeom prst="rect">
            <a:avLst/>
          </a:prstGeom>
        </p:spPr>
      </p:pic>
      <p:pic>
        <p:nvPicPr>
          <p:cNvPr id="213" name="object 135"/>
          <p:cNvPicPr/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944381" y="8625295"/>
            <a:ext cx="704518" cy="552450"/>
          </a:xfrm>
          <a:prstGeom prst="rect">
            <a:avLst/>
          </a:prstGeom>
        </p:spPr>
      </p:pic>
      <p:pic>
        <p:nvPicPr>
          <p:cNvPr id="221" name="object 136"/>
          <p:cNvPicPr/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61994" y="6381147"/>
            <a:ext cx="666420" cy="666420"/>
          </a:xfrm>
          <a:prstGeom prst="rect">
            <a:avLst/>
          </a:prstGeom>
        </p:spPr>
      </p:pic>
      <p:pic>
        <p:nvPicPr>
          <p:cNvPr id="224" name="object 127"/>
          <p:cNvPicPr/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183751" y="6777911"/>
            <a:ext cx="370653" cy="465399"/>
          </a:xfrm>
          <a:prstGeom prst="rect">
            <a:avLst/>
          </a:prstGeom>
        </p:spPr>
      </p:pic>
      <p:pic>
        <p:nvPicPr>
          <p:cNvPr id="225" name="object 136"/>
          <p:cNvPicPr/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96633" y="4238350"/>
            <a:ext cx="666420" cy="666420"/>
          </a:xfrm>
          <a:prstGeom prst="rect">
            <a:avLst/>
          </a:prstGeom>
        </p:spPr>
      </p:pic>
      <p:pic>
        <p:nvPicPr>
          <p:cNvPr id="227" name="object 135"/>
          <p:cNvPicPr/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830841" y="4277244"/>
            <a:ext cx="704518" cy="552450"/>
          </a:xfrm>
          <a:prstGeom prst="rect">
            <a:avLst/>
          </a:prstGeom>
        </p:spPr>
      </p:pic>
      <p:cxnSp>
        <p:nvCxnSpPr>
          <p:cNvPr id="228" name="Straight Connector 227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5254527" y="3544148"/>
            <a:ext cx="1" cy="203695"/>
          </a:xfrm>
          <a:prstGeom prst="line">
            <a:avLst/>
          </a:prstGeom>
          <a:ln w="28575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9" name="TextBox 228"/>
          <p:cNvSpPr txBox="1"/>
          <p:nvPr/>
        </p:nvSpPr>
        <p:spPr>
          <a:xfrm>
            <a:off x="2802856" y="3715764"/>
            <a:ext cx="13834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Sassoon Primary" pitchFamily="50" charset="0"/>
              </a:rPr>
              <a:t>Mission: Survive</a:t>
            </a:r>
          </a:p>
          <a:p>
            <a:pPr algn="ctr"/>
            <a:r>
              <a:rPr lang="en-US" sz="900" b="1" dirty="0">
                <a:latin typeface="Sassoon Primary" pitchFamily="50" charset="0"/>
              </a:rPr>
              <a:t>Design and make a campfire stew</a:t>
            </a:r>
            <a:endParaRPr lang="en-GB" sz="900" b="1" dirty="0">
              <a:latin typeface="Sassoon Primary" pitchFamily="50" charset="0"/>
            </a:endParaRPr>
          </a:p>
        </p:txBody>
      </p:sp>
      <p:pic>
        <p:nvPicPr>
          <p:cNvPr id="230" name="object 133"/>
          <p:cNvPicPr/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292149" y="4253175"/>
            <a:ext cx="450272" cy="648645"/>
          </a:xfrm>
          <a:prstGeom prst="rect">
            <a:avLst/>
          </a:prstGeom>
        </p:spPr>
      </p:pic>
      <p:sp>
        <p:nvSpPr>
          <p:cNvPr id="231" name="Oval 230"/>
          <p:cNvSpPr/>
          <p:nvPr/>
        </p:nvSpPr>
        <p:spPr>
          <a:xfrm>
            <a:off x="3795490" y="2849534"/>
            <a:ext cx="1249892" cy="8872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TextBox 231"/>
          <p:cNvSpPr txBox="1"/>
          <p:nvPr/>
        </p:nvSpPr>
        <p:spPr>
          <a:xfrm>
            <a:off x="3946690" y="3085088"/>
            <a:ext cx="10291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Sassoon Primary"/>
              </a:rPr>
              <a:t>Product Evaluation </a:t>
            </a:r>
          </a:p>
        </p:txBody>
      </p:sp>
      <p:pic>
        <p:nvPicPr>
          <p:cNvPr id="233" name="object 127"/>
          <p:cNvPicPr/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424151" y="4275331"/>
            <a:ext cx="437974" cy="528902"/>
          </a:xfrm>
          <a:prstGeom prst="rect">
            <a:avLst/>
          </a:prstGeom>
        </p:spPr>
      </p:pic>
      <p:sp>
        <p:nvSpPr>
          <p:cNvPr id="234" name="object 71"/>
          <p:cNvSpPr txBox="1"/>
          <p:nvPr/>
        </p:nvSpPr>
        <p:spPr>
          <a:xfrm>
            <a:off x="5241639" y="2334486"/>
            <a:ext cx="2055001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240" marR="5080" indent="-3175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Calibri"/>
                <a:cs typeface="Calibri"/>
              </a:rPr>
              <a:t>Const</a:t>
            </a:r>
            <a:r>
              <a:rPr sz="1400" b="1" dirty="0">
                <a:latin typeface="Calibri"/>
                <a:cs typeface="Calibri"/>
              </a:rPr>
              <a:t>ruction  &amp;</a:t>
            </a:r>
            <a:r>
              <a:rPr sz="1400" b="1" spc="-65" dirty="0">
                <a:latin typeface="Calibri"/>
                <a:cs typeface="Calibri"/>
              </a:rPr>
              <a:t> </a:t>
            </a:r>
            <a:r>
              <a:rPr sz="1400" b="1" spc="-5" dirty="0">
                <a:latin typeface="Calibri"/>
                <a:cs typeface="Calibri"/>
              </a:rPr>
              <a:t>mechanics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235" name="object 72"/>
          <p:cNvSpPr txBox="1"/>
          <p:nvPr/>
        </p:nvSpPr>
        <p:spPr>
          <a:xfrm>
            <a:off x="1640627" y="2333067"/>
            <a:ext cx="2028208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Calibri"/>
                <a:cs typeface="Calibri"/>
              </a:rPr>
              <a:t>CAD/</a:t>
            </a:r>
            <a:endParaRPr sz="14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400" b="1" dirty="0">
                <a:latin typeface="Calibri"/>
                <a:cs typeface="Calibri"/>
              </a:rPr>
              <a:t>Electrical</a:t>
            </a:r>
            <a:r>
              <a:rPr sz="1400" b="1" spc="-65" dirty="0">
                <a:latin typeface="Calibri"/>
                <a:cs typeface="Calibri"/>
              </a:rPr>
              <a:t> </a:t>
            </a:r>
            <a:r>
              <a:rPr sz="1400" b="1" spc="-10" dirty="0">
                <a:latin typeface="Calibri"/>
                <a:cs typeface="Calibri"/>
              </a:rPr>
              <a:t>systems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236" name="object 73"/>
          <p:cNvSpPr txBox="1"/>
          <p:nvPr/>
        </p:nvSpPr>
        <p:spPr>
          <a:xfrm>
            <a:off x="7521776" y="2325762"/>
            <a:ext cx="1937158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62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Calibri"/>
                <a:cs typeface="Calibri"/>
              </a:rPr>
              <a:t>Food </a:t>
            </a:r>
            <a:r>
              <a:rPr sz="1400" b="1" dirty="0">
                <a:latin typeface="Calibri"/>
                <a:cs typeface="Calibri"/>
              </a:rPr>
              <a:t>&amp;</a:t>
            </a:r>
            <a:r>
              <a:rPr lang="en-GB" sz="1400" b="1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Nutri</a:t>
            </a:r>
            <a:r>
              <a:rPr sz="1400" b="1" spc="5" dirty="0">
                <a:latin typeface="Calibri"/>
                <a:cs typeface="Calibri"/>
              </a:rPr>
              <a:t>t</a:t>
            </a:r>
            <a:r>
              <a:rPr sz="1400" b="1" dirty="0">
                <a:latin typeface="Calibri"/>
                <a:cs typeface="Calibri"/>
              </a:rPr>
              <a:t>ion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237" name="object 158"/>
          <p:cNvSpPr txBox="1"/>
          <p:nvPr/>
        </p:nvSpPr>
        <p:spPr>
          <a:xfrm>
            <a:off x="4092810" y="2343199"/>
            <a:ext cx="57912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20" dirty="0">
                <a:latin typeface="Calibri"/>
                <a:cs typeface="Calibri"/>
              </a:rPr>
              <a:t>Textiles</a:t>
            </a:r>
            <a:endParaRPr sz="1400" dirty="0">
              <a:latin typeface="Calibri"/>
              <a:cs typeface="Calibri"/>
            </a:endParaRPr>
          </a:p>
        </p:txBody>
      </p:sp>
      <p:pic>
        <p:nvPicPr>
          <p:cNvPr id="238" name="object 136"/>
          <p:cNvPicPr/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60795" y="6783065"/>
            <a:ext cx="441897" cy="428380"/>
          </a:xfrm>
          <a:prstGeom prst="rect">
            <a:avLst/>
          </a:prstGeom>
        </p:spPr>
      </p:pic>
      <p:pic>
        <p:nvPicPr>
          <p:cNvPr id="239" name="object 133"/>
          <p:cNvPicPr/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998924" y="1640529"/>
            <a:ext cx="450272" cy="648645"/>
          </a:xfrm>
          <a:prstGeom prst="rect">
            <a:avLst/>
          </a:prstGeom>
        </p:spPr>
      </p:pic>
      <p:pic>
        <p:nvPicPr>
          <p:cNvPr id="240" name="object 136"/>
          <p:cNvPicPr/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969641" y="1691263"/>
            <a:ext cx="666420" cy="666420"/>
          </a:xfrm>
          <a:prstGeom prst="rect">
            <a:avLst/>
          </a:prstGeom>
        </p:spPr>
      </p:pic>
      <p:pic>
        <p:nvPicPr>
          <p:cNvPr id="241" name="object 135"/>
          <p:cNvPicPr/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993890" y="1693388"/>
            <a:ext cx="704518" cy="552450"/>
          </a:xfrm>
          <a:prstGeom prst="rect">
            <a:avLst/>
          </a:prstGeom>
        </p:spPr>
      </p:pic>
      <p:pic>
        <p:nvPicPr>
          <p:cNvPr id="242" name="object 127"/>
          <p:cNvPicPr/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373851" y="1623920"/>
            <a:ext cx="514521" cy="643819"/>
          </a:xfrm>
          <a:prstGeom prst="rect">
            <a:avLst/>
          </a:prstGeom>
        </p:spPr>
      </p:pic>
      <p:sp>
        <p:nvSpPr>
          <p:cNvPr id="244" name="TextBox 243"/>
          <p:cNvSpPr txBox="1"/>
          <p:nvPr/>
        </p:nvSpPr>
        <p:spPr>
          <a:xfrm>
            <a:off x="2187439" y="6319838"/>
            <a:ext cx="16109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 dirty="0">
                <a:latin typeface="Sassoon Primary" pitchFamily="50" charset="0"/>
              </a:rPr>
              <a:t>Victorian Christmas </a:t>
            </a:r>
          </a:p>
          <a:p>
            <a:pPr algn="ctr"/>
            <a:r>
              <a:rPr lang="en-US" sz="900" b="1" dirty="0">
                <a:latin typeface="Sassoon Primary" pitchFamily="50" charset="0"/>
              </a:rPr>
              <a:t>Design and make a light up Christmas card</a:t>
            </a:r>
            <a:endParaRPr lang="en-GB" sz="900" b="1" dirty="0">
              <a:latin typeface="Sassoon Primary" pitchFamily="50" charset="0"/>
            </a:endParaRPr>
          </a:p>
        </p:txBody>
      </p:sp>
      <p:pic>
        <p:nvPicPr>
          <p:cNvPr id="248" name="object 127"/>
          <p:cNvPicPr/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794755" y="6577499"/>
            <a:ext cx="437974" cy="528902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EBCF4AFD-A6D2-04E6-B899-5BFC152B4674}"/>
              </a:ext>
            </a:extLst>
          </p:cNvPr>
          <p:cNvGrpSpPr/>
          <p:nvPr/>
        </p:nvGrpSpPr>
        <p:grpSpPr>
          <a:xfrm>
            <a:off x="7050890" y="5085639"/>
            <a:ext cx="1249892" cy="887246"/>
            <a:chOff x="3651333" y="2855427"/>
            <a:chExt cx="1249892" cy="887246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BB2B9179-2541-7A0F-C267-85626BD38C76}"/>
                </a:ext>
              </a:extLst>
            </p:cNvPr>
            <p:cNvSpPr/>
            <p:nvPr/>
          </p:nvSpPr>
          <p:spPr>
            <a:xfrm>
              <a:off x="3651333" y="2855427"/>
              <a:ext cx="1249892" cy="88724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F126EDE5-5E22-5EC6-778A-9EEB298FC6AB}"/>
                </a:ext>
              </a:extLst>
            </p:cNvPr>
            <p:cNvSpPr txBox="1"/>
            <p:nvPr/>
          </p:nvSpPr>
          <p:spPr>
            <a:xfrm>
              <a:off x="3761721" y="3071315"/>
              <a:ext cx="102911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>
                  <a:latin typeface="Sassoon Primary"/>
                </a:rPr>
                <a:t>Product Evaluation </a:t>
              </a:r>
            </a:p>
          </p:txBody>
        </p:sp>
      </p:grpSp>
      <p:pic>
        <p:nvPicPr>
          <p:cNvPr id="22" name="object 136">
            <a:extLst>
              <a:ext uri="{FF2B5EF4-FFF2-40B4-BE49-F238E27FC236}">
                <a16:creationId xmlns:a16="http://schemas.microsoft.com/office/drawing/2014/main" id="{767F2D14-5179-1378-1DB5-AD991CA4AB66}"/>
              </a:ext>
            </a:extLst>
          </p:cNvPr>
          <p:cNvPicPr/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015095" y="15047288"/>
            <a:ext cx="666420" cy="66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8063</TotalTime>
  <Words>268</Words>
  <Application>Microsoft Office PowerPoint</Application>
  <PresentationFormat>Custom</PresentationFormat>
  <Paragraphs>69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Primary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J Chambers</cp:lastModifiedBy>
  <cp:revision>412</cp:revision>
  <cp:lastPrinted>2022-10-10T08:59:46Z</cp:lastPrinted>
  <dcterms:created xsi:type="dcterms:W3CDTF">2018-02-08T08:28:53Z</dcterms:created>
  <dcterms:modified xsi:type="dcterms:W3CDTF">2023-02-23T10:32:40Z</dcterms:modified>
</cp:coreProperties>
</file>